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6.svg" ContentType="image/svg+xml"/>
  <Override PartName="/ppt/media/image18.svg" ContentType="image/svg+xml"/>
  <Override PartName="/ppt/media/image21.svg" ContentType="image/svg+xml"/>
  <Override PartName="/ppt/media/image23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尊敬的各位来宾，欢迎参加乡村凤凰·蓝莓红酒加盟招商会。今天，我们将共同探讨一个融合了自然馈赠与现代商业智慧的独特机遇。我们将向您展示，如何通过“乡村凤凰”这一品牌，将源自贵州麻江的优质蓝莓，酿成醇厚的佳酿，开拓一片全新的蓝海市场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采用创新的“裂变式”招商模式。当您成功推荐新的加盟商时，不仅能获得直接的现金奖励，还能从二级推荐中持续获益。我们承诺，奖励将在新加盟商签约付款后的7个工作日内快速到账，让您的每一份努力都能得到及时的回报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寻找的不仅仅是投资者，更是志同道合的伙伴。我们希望您年满25周岁，信誉良好，并拥有一个合适的经营场所。我们尤其欢迎有快消品或餐饮行业经验，并且具备本地资源整合能力的朋友加入。我们相信，共同的价值观和强大的执行力是合作成功的基石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合作流程清晰透明，从提交申请到开业运营，每一步都有专业团队为您指导。我们提供长达5年的合同期和优先续约权，并承诺不单方面提高管理费。此外，我们每年还提供免费的品牌升级服务，确保您的店铺始终保持市场竞争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就是我们的核心产品——乡村凤凰蓝莓红酒系列。无论是醇厚的红酒，还是清爽的气泡酒，都完美保留了蓝莓的天然果香。这不仅仅是一款饮品，更是我们能够赢得市场的根本，是“从山野到舌尖”的健康新选择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最后，我想重申我们的品牌愿景。我们希望引领健康生活方式，赋能乡村发展，并与我们的合作伙伴共同开拓蓝莓红酒这一广阔的蓝海市场。我们寻找的，正是那些与我们有着共同愿景的同行者。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如果您对我们的项目感兴趣，欢迎随时通过屏幕上的联系方式与我们取得联系。我们的团队将为您提供更详细的咨询和解答。我们真诚地期待与每一位有志之士携手，共同开启这段充满希望的旅程。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我的介绍到此结束，再次感谢各位的聆听。希望今天的分享能为您带来启发。谢谢大家！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方案将分为六个部分。首先，我们将分析当前蓝莓红酒市场的广阔前景及我们品牌的核心优势。接着，会详细介绍我们的投资等级、加盟支持和奖励机制。之后，我们会明确招商的准入条件和合作流程。希望能让您对我们的项目有一个全面而深入的了解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信心来源于三大核心优势。首先是产品端，我们拥有丰富的产品线和优质的原料基地。其次是渠道端，我们已经完成了全渠道布局，年销售额突破8000万，拥有成熟的市场经验。最后是政策端，我们享受乡村振兴产业补贴，这为我们带来了显著的成本优势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数字化时代，我们积极拥抱科技。我们打造了O2O闭环体验，有效提升了门店订单量。我们提供AI智能管理工具，让您轻松掌握经营状况。最重要的是，我们支持一件代发，让您可以轻资产运营，大大降低了创业风险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接下来，我们将详细介绍本次招商的核心——投资等级与权益。我们为不同需求的投资者设计了灵活的加盟方案，确保每一位合作伙伴都能找到最适合自己的起点。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设置了银凤凰、金凤凰、钻石凤凰三个投资等级，总投资额分别为10万、20万和30万元。值得注意的是，我们提供了极具竞争力的货物支持，最高可达总投资额的60%，这意味着您投入的每一分钱都将高效地转化为店内的优质产品。同时，我们还免除了高额的加盟费，并提供管理费减免，最大限度地降低您的启动成本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一个成功的品牌，离不开强大的总部支持。我们为加盟商提供了全方位的核心支持体系，从品牌到运营，从开业到持续经营，我们将一路相伴。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的支持是全方位的。在品牌层面，您将共享我们强大的品牌资产和营销素材。在运营层面，我们提供从选址、设计到培训的一站式服务，并设立了灵活的换货政策。更重要的是，我们承诺严格的区域保护，确保您在所属区域内的独家经营权，让您安心经营，后顾无忧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为加盟商提供强大的数字化赋能。您将免费获得一个独立的线上商城，并且我们提供全程的运营培训。通过LBS智能匹配技术，线上订单可以精准引流到您的线下门店。同时，您还能共享总部的全国会员流量池，让您的生意从一开始就拥有源源不断的客源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8.svg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30.svg"/><Relationship Id="rId7" Type="http://schemas.openxmlformats.org/officeDocument/2006/relationships/image" Target="../media/image29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39.png"/><Relationship Id="rId7" Type="http://schemas.openxmlformats.org/officeDocument/2006/relationships/image" Target="../media/image38.svg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45.svg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4A2E5C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2032000"/>
            <a:ext cx="1066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        </a:t>
            </a:r>
            <a:r>
              <a:rPr lang="en-US" sz="4800" b="1" i="0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乡村凤凰 · 蓝莓红酒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3302000"/>
            <a:ext cx="10668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6400" b="1" i="0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  加盟连锁店招商方案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5080000"/>
            <a:ext cx="76200" cy="406400"/>
          </a:xfrm>
          <a:prstGeom prst="roundRect">
            <a:avLst>
              <a:gd name="adj" fmla="val 0"/>
            </a:avLst>
          </a:prstGeom>
          <a:solidFill>
            <a:srgbClr val="EAB308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41400" y="50038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0" i="0" u="none" strike="noStrike">
                <a:solidFill>
                  <a:srgbClr val="FFFFFF">
                    <a:alpha val="90196"/>
                  </a:srgbClr>
                </a:solidFill>
                <a:latin typeface="Noto Serif SC"/>
                <a:ea typeface="Noto Serif SC"/>
                <a:cs typeface="Noto Serif SC"/>
                <a:sym typeface="Noto Serif SC"/>
              </a:rPr>
              <a:t>            </a:t>
            </a:r>
            <a:r>
              <a:rPr lang="en-US" sz="2800" b="0" i="0" u="none" strike="noStrike">
                <a:solidFill>
                  <a:srgbClr val="FFFFFF">
                    <a:alpha val="90196"/>
                  </a:srgbClr>
                </a:solidFill>
                <a:latin typeface="Noto Serif SC"/>
                <a:ea typeface="Noto Serif SC"/>
                <a:cs typeface="Noto Serif SC"/>
                <a:sym typeface="Noto Serif SC"/>
              </a:rPr>
              <a:t>2026 数字化裂变模式升级版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04 渠道拓展奖励机制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“裂变式”招商模式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159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我们鼓励每一位加盟商成为市场的开拓者，并为此设立了丰厚的推荐奖励，让价值传递生生不息。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62000" y="3048000"/>
            <a:ext cx="3302000" cy="3048000"/>
          </a:xfrm>
          <a:prstGeom prst="roundRect">
            <a:avLst>
              <a:gd name="adj" fmla="val 5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2E5C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" y="3352800"/>
            <a:ext cx="508000" cy="508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778000" y="3352800"/>
            <a:ext cx="203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一级推荐奖励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16000" y="4191000"/>
            <a:ext cx="2794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成功推荐 1 家新加盟店签约，您可直接享受该店总投资额</a:t>
            </a:r>
            <a:r>
              <a:rPr lang="en-US" sz="2200" b="1" i="0" u="none" strike="noStrike">
                <a:solidFill>
                  <a:srgbClr val="4A2E5C"/>
                </a:solidFill>
                <a:latin typeface="Noto Sans SC"/>
                <a:ea typeface="Noto Sans SC"/>
                <a:cs typeface="Noto Sans SC"/>
                <a:sym typeface="Noto Sans SC"/>
              </a:rPr>
              <a:t>7%</a:t>
            </a:r>
            <a: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的现金佣金奖励。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445000" y="3048000"/>
            <a:ext cx="3302000" cy="3048000"/>
          </a:xfrm>
          <a:prstGeom prst="roundRect">
            <a:avLst>
              <a:gd name="adj" fmla="val 5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2E5C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9800" y="3352800"/>
            <a:ext cx="508000" cy="5080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5461000" y="3352800"/>
            <a:ext cx="203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二级推荐奖励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699000" y="4191000"/>
            <a:ext cx="2794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您推荐的加盟商再次成功推荐新伙伴，您仍可持续享受其总投资额</a:t>
            </a:r>
            <a:r>
              <a:rPr lang="en-US" sz="2200" b="1" i="0" u="none" strike="noStrike">
                <a:solidFill>
                  <a:srgbClr val="4A2E5C"/>
                </a:solidFill>
                <a:latin typeface="Noto Sans SC"/>
                <a:ea typeface="Noto Sans SC"/>
                <a:cs typeface="Noto Sans SC"/>
                <a:sym typeface="Noto Sans SC"/>
              </a:rPr>
              <a:t>4%</a:t>
            </a:r>
            <a: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的现金奖励，实现收益裂变。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128000" y="3048000"/>
            <a:ext cx="3302000" cy="3048000"/>
          </a:xfrm>
          <a:prstGeom prst="roundRect">
            <a:avLst>
              <a:gd name="adj" fmla="val 5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2E5C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32800" y="3352800"/>
            <a:ext cx="508000" cy="5080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9144000" y="3352800"/>
            <a:ext cx="203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极速奖励到账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382000" y="4191000"/>
            <a:ext cx="2794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无需漫长等待，新加盟商完成签约并支付首期款项后，所有推荐奖励将在</a:t>
            </a:r>
            <a:r>
              <a:rPr lang="en-US" sz="2200" b="1" i="0" u="none" strike="noStrike">
                <a:solidFill>
                  <a:srgbClr val="4A2E5C"/>
                </a:solidFill>
                <a:latin typeface="Noto Sans SC"/>
                <a:ea typeface="Noto Sans SC"/>
                <a:cs typeface="Noto Sans SC"/>
                <a:sym typeface="Noto Sans SC"/>
              </a:rPr>
              <a:t>7个工作日内</a:t>
            </a:r>
            <a: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快速发放到账。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05 招商准入条件</a:t>
            </a:r>
            <a:endParaRPr lang="en-US" sz="11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9117" r="19117"/>
          <a:stretch>
            <a:fillRect/>
          </a:stretch>
        </p:blipFill>
        <p:spPr>
          <a:xfrm>
            <a:off x="762000" y="1778000"/>
            <a:ext cx="3556000" cy="4318000"/>
          </a:xfrm>
          <a:prstGeom prst="roundRect">
            <a:avLst>
              <a:gd name="adj" fmla="val 4285"/>
            </a:avLst>
          </a:prstGeom>
          <a:noFill/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4" name="AutoShape 4"/>
          <p:cNvSpPr/>
          <p:nvPr/>
        </p:nvSpPr>
        <p:spPr>
          <a:xfrm>
            <a:off x="4826000" y="1778000"/>
            <a:ext cx="6604000" cy="2159000"/>
          </a:xfrm>
          <a:prstGeom prst="roundRect">
            <a:avLst>
              <a:gd name="adj" fmla="val 4705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4826000" y="1778000"/>
            <a:ext cx="6604000" cy="76200"/>
          </a:xfrm>
          <a:prstGeom prst="roundRect">
            <a:avLst>
              <a:gd name="adj" fmla="val 0"/>
            </a:avLst>
          </a:prstGeom>
          <a:solidFill>
            <a:srgbClr val="4A2E5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0800" y="2159000"/>
            <a:ext cx="355600" cy="355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715000" y="2108200"/>
            <a:ext cx="5461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基础资质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5130800" y="2857500"/>
            <a:ext cx="59944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• 申请人年满25周岁，具备完全民事行为能力，且无不良征信记录。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• 拥有产权清晰的独立经营场所，实用面积不低于30㎡，优先选择成熟商业综合体或高品质社区商圈。</a:t>
            </a:r>
            <a:endParaRPr lang="en-US" sz="1400" b="0" i="0" u="none" strike="noStrike">
              <a:solidFill>
                <a:srgbClr val="525252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826000" y="4191000"/>
            <a:ext cx="6604000" cy="2159000"/>
          </a:xfrm>
          <a:prstGeom prst="roundRect">
            <a:avLst>
              <a:gd name="adj" fmla="val 4705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4826000" y="4191000"/>
            <a:ext cx="6604000" cy="76200"/>
          </a:xfrm>
          <a:prstGeom prst="roundRect">
            <a:avLst>
              <a:gd name="adj" fmla="val 0"/>
            </a:avLst>
          </a:prstGeom>
          <a:solidFill>
            <a:srgbClr val="4A2E5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30800" y="4572000"/>
            <a:ext cx="355600" cy="3556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5715000" y="4521200"/>
            <a:ext cx="5461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能力要求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5130800" y="5207000"/>
            <a:ext cx="59944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• 高度认同品牌价值观与经营理念，有快消品、酒水或餐饮行业经验者优先。</a:t>
            </a:r>
            <a:br>
              <a:rPr lang="en-US" sz="13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• 具备一定的本地商业资源整合能力，能拓展企业团购、异业联盟或商会渠道者更佳。</a:t>
            </a:r>
            <a:br>
              <a:rPr lang="en-US" sz="13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• 愿意接受品牌统一化管理体系，积极配合总部政策，定期参与运营培训，实现共同成长。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06 合作流程与保障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207000" cy="4699000"/>
          </a:xfrm>
          <a:prstGeom prst="roundRect">
            <a:avLst>
              <a:gd name="adj" fmla="val 3243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2E5C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1905000"/>
            <a:ext cx="469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▍ 签约流程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016000" y="2794000"/>
            <a:ext cx="1016000" cy="1016000"/>
          </a:xfrm>
          <a:prstGeom prst="roundRect">
            <a:avLst>
              <a:gd name="adj" fmla="val 10000"/>
            </a:avLst>
          </a:prstGeom>
          <a:solidFill>
            <a:srgbClr val="F5F0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2984500"/>
            <a:ext cx="101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提交申请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2222500" y="2794000"/>
            <a:ext cx="1016000" cy="1016000"/>
          </a:xfrm>
          <a:prstGeom prst="roundRect">
            <a:avLst>
              <a:gd name="adj" fmla="val 10000"/>
            </a:avLst>
          </a:prstGeom>
          <a:solidFill>
            <a:srgbClr val="F5F0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2222500" y="2984500"/>
            <a:ext cx="101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资质审核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3429000" y="2794000"/>
            <a:ext cx="1016000" cy="1016000"/>
          </a:xfrm>
          <a:prstGeom prst="roundRect">
            <a:avLst>
              <a:gd name="adj" fmla="val 10000"/>
            </a:avLst>
          </a:prstGeom>
          <a:solidFill>
            <a:srgbClr val="F5F0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3429000" y="2984500"/>
            <a:ext cx="101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实地考察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635500" y="2794000"/>
            <a:ext cx="1016000" cy="1016000"/>
          </a:xfrm>
          <a:prstGeom prst="roundRect">
            <a:avLst>
              <a:gd name="adj" fmla="val 10000"/>
            </a:avLst>
          </a:prstGeom>
          <a:solidFill>
            <a:srgbClr val="F5F0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4635500" y="2984500"/>
            <a:ext cx="101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签订合同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016000" y="4318000"/>
            <a:ext cx="1016000" cy="1016000"/>
          </a:xfrm>
          <a:prstGeom prst="roundRect">
            <a:avLst>
              <a:gd name="adj" fmla="val 10000"/>
            </a:avLst>
          </a:prstGeom>
          <a:solidFill>
            <a:srgbClr val="F5F0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1016000" y="4508500"/>
            <a:ext cx="101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支付</a:t>
            </a:r>
            <a:b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80%定金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2222500" y="4318000"/>
            <a:ext cx="1016000" cy="1016000"/>
          </a:xfrm>
          <a:prstGeom prst="roundRect">
            <a:avLst>
              <a:gd name="adj" fmla="val 10000"/>
            </a:avLst>
          </a:prstGeom>
          <a:solidFill>
            <a:srgbClr val="F5F0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2222500" y="4508500"/>
            <a:ext cx="101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门店筹备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3429000" y="4318000"/>
            <a:ext cx="1016000" cy="1016000"/>
          </a:xfrm>
          <a:prstGeom prst="roundRect">
            <a:avLst>
              <a:gd name="adj" fmla="val 10000"/>
            </a:avLst>
          </a:prstGeom>
          <a:solidFill>
            <a:srgbClr val="F5F0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3429000" y="4508500"/>
            <a:ext cx="101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余款结清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4635500" y="4318000"/>
            <a:ext cx="1016000" cy="1016000"/>
          </a:xfrm>
          <a:prstGeom prst="roundRect">
            <a:avLst>
              <a:gd name="adj" fmla="val 10000"/>
            </a:avLst>
          </a:prstGeom>
          <a:solidFill>
            <a:srgbClr val="4A2E5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4635500" y="4508500"/>
            <a:ext cx="101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开业运营</a:t>
            </a:r>
            <a:endParaRPr lang="en-US" sz="1100"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 t="20746" b="20746"/>
          <a:stretch>
            <a:fillRect/>
          </a:stretch>
        </p:blipFill>
        <p:spPr>
          <a:xfrm>
            <a:off x="6223000" y="1651000"/>
            <a:ext cx="5207000" cy="2032000"/>
          </a:xfrm>
          <a:prstGeom prst="roundRect">
            <a:avLst>
              <a:gd name="adj" fmla="val 7500"/>
            </a:avLst>
          </a:prstGeom>
          <a:noFill/>
          <a:ln w="254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22" name="AutoShape 22"/>
          <p:cNvSpPr/>
          <p:nvPr/>
        </p:nvSpPr>
        <p:spPr>
          <a:xfrm>
            <a:off x="6223000" y="3937000"/>
            <a:ext cx="5207000" cy="2413000"/>
          </a:xfrm>
          <a:prstGeom prst="roundRect">
            <a:avLst>
              <a:gd name="adj" fmla="val 631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2E5C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3" name="AutoShape 23"/>
          <p:cNvSpPr/>
          <p:nvPr/>
        </p:nvSpPr>
        <p:spPr>
          <a:xfrm>
            <a:off x="6477000" y="41275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▍ 风险保障承诺</a:t>
            </a:r>
            <a:endParaRPr lang="en-US" sz="1100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7000" y="4762500"/>
            <a:ext cx="304800" cy="3048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6921500" y="4699000"/>
            <a:ext cx="1460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长期合作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合同期5年，到期享有优先续约权，合作更长远。</a:t>
            </a:r>
            <a:endParaRPr lang="en-US" sz="1200" b="0" i="0" u="none" strike="noStrike">
              <a:solidFill>
                <a:srgbClr val="666666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0" y="4762500"/>
            <a:ext cx="304800" cy="3048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8826500" y="4699000"/>
            <a:ext cx="14605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稳定合作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总部郑重承诺，合作期间不单方面提高管理费标准。</a:t>
            </a:r>
            <a:endParaRPr lang="en-US" sz="1200" b="0" i="0" u="none" strike="noStrike">
              <a:solidFill>
                <a:srgbClr val="666666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96500" y="4762500"/>
            <a:ext cx="304800" cy="304800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>
            <a:off x="10477500" y="4699000"/>
            <a:ext cx="101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品牌升级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2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每年提供1次免费品牌升级，持续保持品牌活力。</a:t>
            </a:r>
            <a:endParaRPr lang="en-US" sz="1200" b="0" i="0" u="none" strike="noStrike">
              <a:solidFill>
                <a:srgbClr val="666666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产品展示：源自山野的馈赠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778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CFCFC">
              <a:alpha val="92000"/>
            </a:srgbClr>
          </a:solidFill>
          <a:ln w="25400" cap="flat" cmpd="sng">
            <a:solidFill>
              <a:srgbClr val="4A2E5C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21421" b="21421"/>
          <a:stretch>
            <a:fillRect/>
          </a:stretch>
        </p:blipFill>
        <p:spPr>
          <a:xfrm>
            <a:off x="1016000" y="2032000"/>
            <a:ext cx="4699000" cy="1778000"/>
          </a:xfrm>
          <a:prstGeom prst="roundRect">
            <a:avLst>
              <a:gd name="adj" fmla="val 5714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1016000" y="4064000"/>
            <a:ext cx="4699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000"/>
              </a:lnSpc>
              <a:defRPr/>
            </a:pPr>
            <a:r>
              <a:rPr lang="en-US" sz="22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蓝莓红酒系列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1200"/>
              </a:spcBef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【外观】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深宝石红色，清澈透亮，色泽饱满浓郁，极具视觉吸引力。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【口感】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入口果香浓郁纯正，单宁细腻柔和，酒体结构平衡，回味悠长，尽显醇厚底蕴。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223000" y="1778000"/>
            <a:ext cx="5207000" cy="4318000"/>
          </a:xfrm>
          <a:prstGeom prst="roundRect">
            <a:avLst>
              <a:gd name="adj" fmla="val 3529"/>
            </a:avLst>
          </a:prstGeom>
          <a:solidFill>
            <a:srgbClr val="FCFCFC">
              <a:alpha val="92000"/>
            </a:srgbClr>
          </a:solidFill>
          <a:ln w="25400" cap="flat" cmpd="sng">
            <a:solidFill>
              <a:srgbClr val="4A2E5C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31081" b="31081"/>
          <a:stretch>
            <a:fillRect/>
          </a:stretch>
        </p:blipFill>
        <p:spPr>
          <a:xfrm>
            <a:off x="6477000" y="2032000"/>
            <a:ext cx="4699000" cy="1778000"/>
          </a:xfrm>
          <a:prstGeom prst="roundRect">
            <a:avLst>
              <a:gd name="adj" fmla="val 5714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8" name="AutoShape 8"/>
          <p:cNvSpPr/>
          <p:nvPr/>
        </p:nvSpPr>
        <p:spPr>
          <a:xfrm>
            <a:off x="6477000" y="4064000"/>
            <a:ext cx="4699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000"/>
              </a:lnSpc>
              <a:defRPr/>
            </a:pPr>
            <a:r>
              <a:rPr lang="en-US" sz="22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蓝莓气泡酒</a:t>
            </a:r>
            <a:endParaRPr lang="en-US" sz="1100"/>
          </a:p>
          <a:p>
            <a:pPr indent="0" algn="l">
              <a:lnSpc>
                <a:spcPct val="125000"/>
              </a:lnSpc>
              <a:spcBef>
                <a:spcPts val="1200"/>
              </a:spcBef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【外观】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色泽明亮诱人，杯壁气泡细腻且持久，带来灵动丰富的视觉与触觉双重体验。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25000"/>
              </a:lnSpc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【口感】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口感清爽轻快，酸甜度完美平衡，气泡在舌尖跳跃，专为年轻消费群体与轻松聚会场景打造。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品牌愿景：共拓蓝海市场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520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500" b="0" i="0" u="none" strike="noStrike">
                <a:solidFill>
                  <a:srgbClr val="505050"/>
                </a:solidFill>
                <a:latin typeface="Noto Serif SC"/>
                <a:ea typeface="Noto Serif SC"/>
                <a:cs typeface="Noto Serif SC"/>
                <a:sym typeface="Noto Serif SC"/>
              </a:rPr>
              <a:t>我们致力于让“从山野到舌尖”的蓝莓系列产品，成为城市生活的健康新选择。通过“乡村凤凰·蓝莓红酒”项目，我们希望实现三大价值：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667000"/>
            <a:ext cx="5207000" cy="1206500"/>
          </a:xfrm>
          <a:prstGeom prst="roundRect">
            <a:avLst>
              <a:gd name="adj" fmla="val 8421"/>
            </a:avLst>
          </a:prstGeom>
          <a:solidFill>
            <a:srgbClr val="FDFCFA">
              <a:alpha val="95000"/>
            </a:srgbClr>
          </a:solidFill>
          <a:ln w="12700" cap="flat" cmpd="sng">
            <a:solidFill>
              <a:srgbClr val="4A2E5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921000"/>
            <a:ext cx="508000" cy="508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778000" y="2819400"/>
            <a:ext cx="393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A2E5C"/>
                </a:solidFill>
                <a:latin typeface="Noto Sans SC"/>
                <a:ea typeface="Noto Sans SC"/>
                <a:cs typeface="Noto Sans SC"/>
                <a:sym typeface="Noto Sans SC"/>
              </a:rPr>
              <a:t>引领健康生活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5A5A5A"/>
                </a:solidFill>
                <a:latin typeface="Noto Serif SC"/>
                <a:ea typeface="Noto Serif SC"/>
                <a:cs typeface="Noto Serif SC"/>
                <a:sym typeface="Noto Serif SC"/>
              </a:rPr>
              <a:t>坚持原产地直供，将天然、健康的高品质蓝莓产品带给消费者，传递自然、纯粹的生活理念。</a:t>
            </a:r>
            <a:endParaRPr lang="en-US" sz="1300" b="0" i="0" u="none" strike="noStrike">
              <a:solidFill>
                <a:srgbClr val="5A5A5A"/>
              </a:solidFill>
              <a:latin typeface="Noto Serif SC"/>
              <a:ea typeface="Noto Serif SC"/>
              <a:cs typeface="Noto Serif SC"/>
              <a:sym typeface="Noto Serif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62000" y="4064000"/>
            <a:ext cx="5207000" cy="1206500"/>
          </a:xfrm>
          <a:prstGeom prst="roundRect">
            <a:avLst>
              <a:gd name="adj" fmla="val 8421"/>
            </a:avLst>
          </a:prstGeom>
          <a:solidFill>
            <a:srgbClr val="FDFCFA">
              <a:alpha val="95000"/>
            </a:srgbClr>
          </a:solidFill>
          <a:ln w="12700" cap="flat" cmpd="sng">
            <a:solidFill>
              <a:srgbClr val="4A2E5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4318000"/>
            <a:ext cx="508000" cy="508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778000" y="4216400"/>
            <a:ext cx="393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A2E5C"/>
                </a:solidFill>
                <a:latin typeface="Noto Sans SC"/>
                <a:ea typeface="Noto Sans SC"/>
                <a:cs typeface="Noto Sans SC"/>
                <a:sym typeface="Noto Sans SC"/>
              </a:rPr>
              <a:t>赋能乡村发展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5A5A5A"/>
                </a:solidFill>
                <a:latin typeface="Noto Serif SC"/>
                <a:ea typeface="Noto Serif SC"/>
                <a:cs typeface="Noto Serif SC"/>
                <a:sym typeface="Noto Serif SC"/>
              </a:rPr>
              <a:t>扎根贵州麻江蓝莓核心产区，以“企业+基地+农户”模式带动当地产业升级，实现乡村经济繁荣。</a:t>
            </a:r>
            <a:endParaRPr lang="en-US" sz="1300" b="0" i="0" u="none" strike="noStrike">
              <a:solidFill>
                <a:srgbClr val="5A5A5A"/>
              </a:solidFill>
              <a:latin typeface="Noto Serif SC"/>
              <a:ea typeface="Noto Serif SC"/>
              <a:cs typeface="Noto Serif SC"/>
              <a:sym typeface="Noto Serif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762000" y="5334000"/>
            <a:ext cx="5207000" cy="1206500"/>
          </a:xfrm>
          <a:prstGeom prst="roundRect">
            <a:avLst>
              <a:gd name="adj" fmla="val 8421"/>
            </a:avLst>
          </a:prstGeom>
          <a:solidFill>
            <a:srgbClr val="FDFCFA">
              <a:alpha val="95000"/>
            </a:srgbClr>
          </a:solidFill>
          <a:ln w="12700" cap="flat" cmpd="sng">
            <a:solidFill>
              <a:srgbClr val="4A2E5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5588000"/>
            <a:ext cx="508000" cy="508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778000" y="5486400"/>
            <a:ext cx="3937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4A2E5C"/>
                </a:solidFill>
                <a:latin typeface="Noto Sans SC"/>
                <a:ea typeface="Noto Sans SC"/>
                <a:cs typeface="Noto Sans SC"/>
                <a:sym typeface="Noto Sans SC"/>
              </a:rPr>
              <a:t>共创商业价值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600"/>
              </a:spcBef>
            </a:pPr>
            <a:r>
              <a:rPr lang="en-US" sz="1300" b="0" i="0" u="none" strike="noStrike">
                <a:solidFill>
                  <a:srgbClr val="5A5A5A"/>
                </a:solidFill>
                <a:latin typeface="Noto Serif SC"/>
                <a:ea typeface="Noto Serif SC"/>
                <a:cs typeface="Noto Serif SC"/>
                <a:sym typeface="Noto Serif SC"/>
              </a:rPr>
              <a:t>打破传统渠道壁垒，与加盟商携手开拓“蓝莓红酒”这一潜力蓝海，共享品牌红利，实现多方共赢。</a:t>
            </a:r>
            <a:endParaRPr lang="en-US" sz="1300" b="0" i="0" u="none" strike="noStrike">
              <a:solidFill>
                <a:srgbClr val="5A5A5A"/>
              </a:solidFill>
              <a:latin typeface="Noto Serif SC"/>
              <a:ea typeface="Noto Serif SC"/>
              <a:cs typeface="Noto Serif SC"/>
              <a:sym typeface="Noto Serif SC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 t="18750" b="18750"/>
          <a:stretch>
            <a:fillRect/>
          </a:stretch>
        </p:blipFill>
        <p:spPr>
          <a:xfrm>
            <a:off x="6350000" y="1778000"/>
            <a:ext cx="5080000" cy="3175000"/>
          </a:xfrm>
          <a:prstGeom prst="roundRect">
            <a:avLst>
              <a:gd name="adj" fmla="val 4800"/>
            </a:avLst>
          </a:prstGeom>
          <a:noFill/>
          <a:ln w="25400" cap="flat" cmpd="sng">
            <a:solidFill>
              <a:srgbClr val="4A2E5C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15" name="AutoShape 15"/>
          <p:cNvSpPr/>
          <p:nvPr/>
        </p:nvSpPr>
        <p:spPr>
          <a:xfrm>
            <a:off x="6350000" y="5207000"/>
            <a:ext cx="5080000" cy="1270000"/>
          </a:xfrm>
          <a:prstGeom prst="roundRect">
            <a:avLst>
              <a:gd name="adj" fmla="val 12000"/>
            </a:avLst>
          </a:prstGeom>
          <a:solidFill>
            <a:srgbClr val="4A2E5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6477000" y="5397500"/>
            <a:ext cx="4826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诚邀有志之士，与我们一起</a:t>
            </a:r>
            <a:br>
              <a:rPr lang="en-US" sz="1600" b="0" i="0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</a:br>
            <a:r>
              <a:rPr lang="en-US" sz="2000" b="1" i="0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开创健康饮品新篇章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联系我们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397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6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共拓蓝海市场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413000"/>
            <a:ext cx="3302000" cy="2413000"/>
          </a:xfrm>
          <a:prstGeom prst="roundRect">
            <a:avLst>
              <a:gd name="adj" fmla="val 631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2E5C">
                <a:alpha val="2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500" y="2794000"/>
            <a:ext cx="508000" cy="508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778000" y="2794000"/>
            <a:ext cx="2032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加盟热线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3810000"/>
            <a:ext cx="2794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444444"/>
                </a:solidFill>
                <a:latin typeface="Noto Sans SC"/>
                <a:ea typeface="Noto Sans SC"/>
                <a:cs typeface="Noto Sans SC"/>
                <a:sym typeface="Noto Sans SC"/>
              </a:rPr>
              <a:t>138 2574 1319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445000" y="2413000"/>
            <a:ext cx="3302000" cy="2413000"/>
          </a:xfrm>
          <a:prstGeom prst="roundRect">
            <a:avLst>
              <a:gd name="adj" fmla="val 631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2E5C">
                <a:alpha val="2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2500" y="2794000"/>
            <a:ext cx="508000" cy="508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461000" y="2794000"/>
            <a:ext cx="2032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官方网站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699000" y="3810000"/>
            <a:ext cx="2794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444444"/>
                </a:solidFill>
                <a:latin typeface="Noto Sans SC"/>
                <a:ea typeface="Noto Sans SC"/>
                <a:cs typeface="Noto Sans SC"/>
                <a:sym typeface="Noto Sans SC"/>
              </a:rPr>
              <a:t>www.r</a:t>
            </a:r>
            <a:r>
              <a:rPr lang="en-US" sz="1800" b="0" i="0" u="none" strike="noStrike">
                <a:solidFill>
                  <a:srgbClr val="444444"/>
                </a:solidFill>
                <a:latin typeface="Noto Sans SC"/>
                <a:ea typeface="Noto Sans SC"/>
                <a:cs typeface="Noto Sans SC"/>
                <a:sym typeface="Noto Sans SC"/>
              </a:rPr>
              <a:t>uralarea.com.cn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128000" y="2413000"/>
            <a:ext cx="3302000" cy="2413000"/>
          </a:xfrm>
          <a:prstGeom prst="roundRect">
            <a:avLst>
              <a:gd name="adj" fmla="val 631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2E5C">
                <a:alpha val="2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5500" y="2794000"/>
            <a:ext cx="508000" cy="508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9144000" y="2794000"/>
            <a:ext cx="2032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总部地址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382000" y="38100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8000"/>
              </a:lnSpc>
              <a:defRPr/>
            </a:pPr>
            <a:r>
              <a:rPr lang="en-US" sz="1500" b="0" i="0" u="none" strike="noStrike">
                <a:solidFill>
                  <a:srgbClr val="444444"/>
                </a:solidFill>
                <a:latin typeface="Noto Sans SC"/>
                <a:ea typeface="Noto Sans SC"/>
                <a:cs typeface="Noto Sans SC"/>
                <a:sym typeface="Noto Sans SC"/>
              </a:rPr>
              <a:t>广东省东莞市东城街道</a:t>
            </a:r>
            <a:br>
              <a:rPr lang="en-US" sz="1500" b="0" i="0" u="none" strike="noStrike">
                <a:solidFill>
                  <a:srgbClr val="444444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500" b="0" i="0" u="none" strike="noStrike">
                <a:solidFill>
                  <a:srgbClr val="444444"/>
                </a:solidFill>
                <a:latin typeface="Noto Sans SC"/>
                <a:ea typeface="Noto Sans SC"/>
                <a:cs typeface="Noto Sans SC"/>
                <a:sym typeface="Noto Sans SC"/>
              </a:rPr>
              <a:t>鸿福东路6号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0" y="5334000"/>
            <a:ext cx="1219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 spc="300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我们在此，期待与您相遇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4A2E5C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4445000" y="3175000"/>
            <a:ext cx="330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感谢聆听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44450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0" i="0" u="none" strike="noStrike" spc="400">
                <a:solidFill>
                  <a:srgbClr val="FFFFFF">
                    <a:alpha val="85098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THANKS FOR LISTENING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5588000"/>
            <a:ext cx="1219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70196"/>
                  </a:srgbClr>
                </a:solidFill>
                <a:latin typeface="Noto Serif SC"/>
                <a:ea typeface="Noto Serif SC"/>
                <a:cs typeface="Noto Serif SC"/>
                <a:sym typeface="Noto Serif SC"/>
              </a:rPr>
              <a:t>—— 期待与您携手，共品醇香 ——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  <p:pic>
        <p:nvPicPr>
          <p:cNvPr id="7" name="图片 6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965" y="5561965"/>
            <a:ext cx="1296035" cy="12960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CONTENTS 目录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3302000" cy="2159000"/>
          </a:xfrm>
          <a:prstGeom prst="roundRect">
            <a:avLst>
              <a:gd name="adj" fmla="val 470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2E5C">
                <a:alpha val="2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1905000"/>
            <a:ext cx="76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2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01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905000" y="1968500"/>
            <a:ext cx="1905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市场前景分析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1000"/>
              </a:spcBef>
            </a:pPr>
            <a:r>
              <a:rPr lang="en-US" sz="1300" b="0" i="0" u="none" strike="noStrike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中国蓝莓红酒市场年增速超20%，三大核心优势奠定品牌基石。</a:t>
            </a:r>
            <a:endParaRPr lang="en-US" sz="1300" b="0" i="0" u="none" strike="noStrike">
              <a:solidFill>
                <a:srgbClr val="606060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445000" y="1651000"/>
            <a:ext cx="3302000" cy="2159000"/>
          </a:xfrm>
          <a:prstGeom prst="roundRect">
            <a:avLst>
              <a:gd name="adj" fmla="val 470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2E5C">
                <a:alpha val="2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4699000" y="1905000"/>
            <a:ext cx="76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2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02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5588000" y="1968500"/>
            <a:ext cx="1905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投资等级与权益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1000"/>
              </a:spcBef>
            </a:pPr>
            <a:r>
              <a:rPr lang="en-US" sz="1300" b="0" i="0" u="none" strike="noStrike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三级加盟模式，灵活投资，尊享丰厚回报与品牌权益。</a:t>
            </a:r>
            <a:endParaRPr lang="en-US" sz="1300" b="0" i="0" u="none" strike="noStrike">
              <a:solidFill>
                <a:srgbClr val="606060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8128000" y="1651000"/>
            <a:ext cx="3302000" cy="2159000"/>
          </a:xfrm>
          <a:prstGeom prst="roundRect">
            <a:avLst>
              <a:gd name="adj" fmla="val 470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2E5C">
                <a:alpha val="2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8382000" y="1905000"/>
            <a:ext cx="76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2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03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9271000" y="1968500"/>
            <a:ext cx="1905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加盟核心支持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1000"/>
              </a:spcBef>
            </a:pPr>
            <a:r>
              <a:rPr lang="en-US" sz="1300" b="0" i="0" u="none" strike="noStrike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全方位品牌、运营、数字化赋能，为您的事业保驾护航。</a:t>
            </a:r>
            <a:endParaRPr lang="en-US" sz="1300" b="0" i="0" u="none" strike="noStrike">
              <a:solidFill>
                <a:srgbClr val="606060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762000" y="4191000"/>
            <a:ext cx="3302000" cy="2159000"/>
          </a:xfrm>
          <a:prstGeom prst="roundRect">
            <a:avLst>
              <a:gd name="adj" fmla="val 470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2E5C">
                <a:alpha val="2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1016000" y="4445000"/>
            <a:ext cx="76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2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04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905000" y="4508500"/>
            <a:ext cx="1905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渠道拓展奖励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1000"/>
              </a:spcBef>
            </a:pPr>
            <a:r>
              <a:rPr lang="en-US" sz="1300" b="0" i="0" u="none" strike="noStrike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创新“裂变式”招商模式，共享市场拓展红利。</a:t>
            </a:r>
            <a:endParaRPr lang="en-US" sz="1300" b="0" i="0" u="none" strike="noStrike">
              <a:solidFill>
                <a:srgbClr val="606060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4445000" y="4191000"/>
            <a:ext cx="3302000" cy="2159000"/>
          </a:xfrm>
          <a:prstGeom prst="roundRect">
            <a:avLst>
              <a:gd name="adj" fmla="val 470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2E5C">
                <a:alpha val="2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4699000" y="4445000"/>
            <a:ext cx="76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2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05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5588000" y="4508500"/>
            <a:ext cx="1905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招商准入条件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1000"/>
              </a:spcBef>
            </a:pPr>
            <a:r>
              <a:rPr lang="en-US" sz="1300" b="0" i="0" u="none" strike="noStrike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寻找志同道合的伙伴，共同开拓蓝莓红酒市场。</a:t>
            </a:r>
            <a:endParaRPr lang="en-US" sz="1300" b="0" i="0" u="none" strike="noStrike">
              <a:solidFill>
                <a:srgbClr val="606060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8128000" y="4191000"/>
            <a:ext cx="3302000" cy="2159000"/>
          </a:xfrm>
          <a:prstGeom prst="roundRect">
            <a:avLst>
              <a:gd name="adj" fmla="val 4705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2E5C">
                <a:alpha val="2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8382000" y="4445000"/>
            <a:ext cx="76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2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06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9271000" y="4508500"/>
            <a:ext cx="1905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合作流程与保障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1000"/>
              </a:spcBef>
            </a:pPr>
            <a:r>
              <a:rPr lang="en-US" sz="1300" b="0" i="0" u="none" strike="noStrike">
                <a:solidFill>
                  <a:srgbClr val="606060"/>
                </a:solidFill>
                <a:latin typeface="Noto Sans SC"/>
                <a:ea typeface="Noto Sans SC"/>
                <a:cs typeface="Noto Sans SC"/>
                <a:sym typeface="Noto Sans SC"/>
              </a:rPr>
              <a:t>清晰的合作路径与完善的风险保障，让您安心启航。</a:t>
            </a:r>
            <a:endParaRPr lang="en-US" sz="1300" b="0" i="0" u="none" strike="noStrike">
              <a:solidFill>
                <a:srgbClr val="606060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01 市场前景分析：三大核心优势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3302000" cy="4572000"/>
          </a:xfrm>
          <a:prstGeom prst="roundRect">
            <a:avLst>
              <a:gd name="adj" fmla="val 3846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4A2E5C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6447" b="6447"/>
          <a:stretch>
            <a:fillRect/>
          </a:stretch>
        </p:blipFill>
        <p:spPr>
          <a:xfrm>
            <a:off x="762000" y="1778000"/>
            <a:ext cx="3302000" cy="1905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952500" y="3937000"/>
            <a:ext cx="2921000" cy="215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20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产品端优势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300" b="1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● 丰富产品线：</a:t>
            </a:r>
            <a: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推出半甜型、干型、气泡型三大系列，全面覆盖佐餐、聚会、自饮等不同消费场景。</a:t>
            </a:r>
            <a:endParaRPr lang="en-US" sz="1300" b="0" i="0" u="none" strike="noStrike">
              <a:solidFill>
                <a:srgbClr val="666666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17000"/>
              </a:lnSpc>
              <a:spcBef>
                <a:spcPts val="1200"/>
              </a:spcBef>
            </a:pPr>
            <a:r>
              <a:rPr lang="en-US" sz="1300" b="1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● 原料优势：</a:t>
            </a:r>
            <a: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依托贵州麻江地理性标志产品蓝莓基地，从源头把控原料品质，保证产品风味纯正。</a:t>
            </a:r>
            <a:endParaRPr lang="en-US" sz="1300" b="0" i="0" u="none" strike="noStrike">
              <a:solidFill>
                <a:srgbClr val="666666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445000" y="1778000"/>
            <a:ext cx="3302000" cy="4572000"/>
          </a:xfrm>
          <a:prstGeom prst="roundRect">
            <a:avLst>
              <a:gd name="adj" fmla="val 3846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4A2E5C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19279" b="19279"/>
          <a:stretch>
            <a:fillRect/>
          </a:stretch>
        </p:blipFill>
        <p:spPr>
          <a:xfrm>
            <a:off x="4445000" y="1778000"/>
            <a:ext cx="3302000" cy="1905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9" name="AutoShape 9"/>
          <p:cNvSpPr/>
          <p:nvPr/>
        </p:nvSpPr>
        <p:spPr>
          <a:xfrm>
            <a:off x="4635500" y="3937000"/>
            <a:ext cx="2921000" cy="215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20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渠道端优势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300" b="1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● 全渠道布局：</a:t>
            </a:r>
            <a: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已完成电商平台、达人直播及线下品牌体验店的全渠道铺设，年销售额已突破8000万元。</a:t>
            </a:r>
            <a:endParaRPr lang="en-US" sz="1300" b="0" i="0" u="none" strike="noStrike">
              <a:solidFill>
                <a:srgbClr val="666666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17000"/>
              </a:lnSpc>
              <a:spcBef>
                <a:spcPts val="1200"/>
              </a:spcBef>
            </a:pPr>
            <a:r>
              <a:rPr lang="en-US" sz="1300" b="1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● 成熟模式：</a:t>
            </a:r>
            <a: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积累了丰富的“线上种草+线下体验”联动经验，能有效提升用户粘性和复购率。</a:t>
            </a:r>
            <a:endParaRPr lang="en-US" sz="1300" b="0" i="0" u="none" strike="noStrike">
              <a:solidFill>
                <a:srgbClr val="666666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128000" y="1778000"/>
            <a:ext cx="3302000" cy="4572000"/>
          </a:xfrm>
          <a:prstGeom prst="roundRect">
            <a:avLst>
              <a:gd name="adj" fmla="val 3846"/>
            </a:avLst>
          </a:prstGeom>
          <a:solidFill>
            <a:srgbClr val="4A2E5C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8318500" y="2413000"/>
            <a:ext cx="2921000" cy="330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00000"/>
              </a:lnSpc>
              <a:spcAft>
                <a:spcPts val="2000"/>
              </a:spcAft>
              <a:defRPr/>
            </a:pPr>
            <a:r>
              <a:rPr lang="en-US" sz="2200" b="1" i="0" u="none" strike="noStrike">
                <a:solidFill>
                  <a:srgbClr val="FFFFFF"/>
                </a:solidFill>
                <a:latin typeface="Noto Serif SC"/>
                <a:ea typeface="Noto Serif SC"/>
                <a:cs typeface="Noto Serif SC"/>
                <a:sym typeface="Noto Serif SC"/>
              </a:rPr>
              <a:t>政策端优势</a:t>
            </a:r>
            <a:endParaRPr lang="en-US" sz="1100"/>
          </a:p>
          <a:p>
            <a:pPr indent="0" algn="ctr">
              <a:lnSpc>
                <a:spcPct val="125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3600" b="1" i="0" u="none" strike="noStrike">
                <a:solidFill>
                  <a:srgbClr val="FFD700"/>
                </a:solidFill>
                <a:latin typeface="Noto Sans SC"/>
                <a:ea typeface="Noto Sans SC"/>
                <a:cs typeface="Noto Sans SC"/>
                <a:sym typeface="Noto Sans SC"/>
              </a:rPr>
              <a:t>12%</a:t>
            </a:r>
            <a:r>
              <a:rPr lang="en-US" sz="1800" b="1" i="0" u="none" strike="noStrike">
                <a:solidFill>
                  <a:srgbClr val="FFD700"/>
                </a:solidFill>
                <a:latin typeface="Noto Sans SC"/>
                <a:ea typeface="Noto Sans SC"/>
                <a:cs typeface="Noto Sans SC"/>
                <a:sym typeface="Noto Sans SC"/>
              </a:rPr>
              <a:t>成本降低</a:t>
            </a:r>
            <a:endParaRPr lang="en-US" sz="1800" b="1" i="0" u="none" strike="noStrike">
              <a:solidFill>
                <a:srgbClr val="FFD700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25000"/>
              </a:lnSpc>
              <a:spcBef>
                <a:spcPts val="1500"/>
              </a:spcBef>
            </a:pPr>
            <a:r>
              <a:rPr lang="en-US" sz="1300" b="1" i="0" u="none" strike="noStrike">
                <a:solidFill>
                  <a:srgbClr val="FFFFFF">
                    <a:alpha val="94902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✦ 产业补贴：</a:t>
            </a:r>
            <a:r>
              <a:rPr lang="en-US" sz="1300" b="0" i="0" u="none" strike="noStrike">
                <a:solidFill>
                  <a:srgbClr val="FFFFFF">
                    <a:alpha val="85098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作为重点扶持的农业深加工企业，享受乡村振兴专项产业补贴及税收优惠。</a:t>
            </a:r>
            <a:endParaRPr lang="en-US" sz="1300" b="0" i="0" u="none" strike="noStrike">
              <a:solidFill>
                <a:srgbClr val="FFFFFF">
                  <a:alpha val="85098"/>
                </a:srgbClr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25000"/>
              </a:lnSpc>
              <a:spcBef>
                <a:spcPts val="1800"/>
              </a:spcBef>
            </a:pPr>
            <a:r>
              <a:rPr lang="en-US" sz="1300" b="1" i="0" u="none" strike="noStrike">
                <a:solidFill>
                  <a:srgbClr val="FFFFFF">
                    <a:alpha val="94902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✦ 利润空间：</a:t>
            </a:r>
            <a:r>
              <a:rPr lang="en-US" sz="1300" b="0" i="0" u="none" strike="noStrike">
                <a:solidFill>
                  <a:srgbClr val="FFFFFF">
                    <a:alpha val="85098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政策支持带来显著的原料采购与运营成本优势，极大提升了产品的利润空间和市场定价灵活性。</a:t>
            </a:r>
            <a:endParaRPr lang="en-US" sz="1300" b="0" i="0" u="none" strike="noStrike">
              <a:solidFill>
                <a:srgbClr val="FFFFFF">
                  <a:alpha val="85098"/>
                </a:srgbClr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数字化升级亮点：科技赋能新零售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3302000" cy="4572000"/>
          </a:xfrm>
          <a:prstGeom prst="roundRect">
            <a:avLst>
              <a:gd name="adj" fmla="val 3076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4A2E5C">
                <a:alpha val="2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4782" b="4782"/>
          <a:stretch>
            <a:fillRect/>
          </a:stretch>
        </p:blipFill>
        <p:spPr>
          <a:xfrm>
            <a:off x="952500" y="1905000"/>
            <a:ext cx="2921000" cy="1651000"/>
          </a:xfrm>
          <a:prstGeom prst="roundRect">
            <a:avLst>
              <a:gd name="adj" fmla="val 4615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952500" y="3746500"/>
            <a:ext cx="292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O2O 闭环体验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52500" y="4445000"/>
            <a:ext cx="2921000" cy="158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1" i="0" u="none" strike="noStrike">
                <a:solidFill>
                  <a:srgbClr val="4A2E5C"/>
                </a:solidFill>
                <a:latin typeface="Noto Sans SC"/>
                <a:ea typeface="Noto Sans SC"/>
                <a:cs typeface="Noto Sans SC"/>
                <a:sym typeface="Noto Sans SC"/>
              </a:rPr>
              <a:t>✦ 功能：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线上商城+线下门店形成O2O闭环，支持线上下单、线下门店便捷提货。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300" b="1" i="0" u="none" strike="noStrike">
                <a:solidFill>
                  <a:srgbClr val="4A2E5C"/>
                </a:solidFill>
                <a:latin typeface="Noto Sans SC"/>
                <a:ea typeface="Noto Sans SC"/>
                <a:cs typeface="Noto Sans SC"/>
                <a:sym typeface="Noto Sans SC"/>
              </a:rPr>
              <a:t>✦ 效果：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单店日均订单量显著提升40%，实现线上线下流量高效互通。</a:t>
            </a:r>
            <a:endParaRPr lang="en-US" sz="12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445000" y="1651000"/>
            <a:ext cx="3302000" cy="4572000"/>
          </a:xfrm>
          <a:prstGeom prst="roundRect">
            <a:avLst>
              <a:gd name="adj" fmla="val 3076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4A2E5C">
                <a:alpha val="2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8430" r="8430"/>
          <a:stretch>
            <a:fillRect/>
          </a:stretch>
        </p:blipFill>
        <p:spPr>
          <a:xfrm>
            <a:off x="4635500" y="1905000"/>
            <a:ext cx="2921000" cy="1651000"/>
          </a:xfrm>
          <a:prstGeom prst="roundRect">
            <a:avLst>
              <a:gd name="adj" fmla="val 4615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0" name="AutoShape 10"/>
          <p:cNvSpPr/>
          <p:nvPr/>
        </p:nvSpPr>
        <p:spPr>
          <a:xfrm>
            <a:off x="4635500" y="3746500"/>
            <a:ext cx="292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AI 智能管理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635500" y="4445000"/>
            <a:ext cx="2921000" cy="158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1" i="0" u="none" strike="noStrike">
                <a:solidFill>
                  <a:srgbClr val="4A2E5C"/>
                </a:solidFill>
                <a:latin typeface="Noto Sans SC"/>
                <a:ea typeface="Noto Sans SC"/>
                <a:cs typeface="Noto Sans SC"/>
                <a:sym typeface="Noto Sans SC"/>
              </a:rPr>
              <a:t>✦ 功能：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总部统一提供AI智能客服与数据分析工具，支持加盟商实时监控全维度经营数据。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300" b="1" i="0" u="none" strike="noStrike">
                <a:solidFill>
                  <a:srgbClr val="4A2E5C"/>
                </a:solidFill>
                <a:latin typeface="Noto Sans SC"/>
                <a:ea typeface="Noto Sans SC"/>
                <a:cs typeface="Noto Sans SC"/>
                <a:sym typeface="Noto Sans SC"/>
              </a:rPr>
              <a:t>✦ 效果：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大幅提升日常运营效率，实现精细化门店管理，辅助科学经营决策。</a:t>
            </a:r>
            <a:endParaRPr lang="en-US" sz="12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8128000" y="1651000"/>
            <a:ext cx="3302000" cy="4572000"/>
          </a:xfrm>
          <a:prstGeom prst="roundRect">
            <a:avLst>
              <a:gd name="adj" fmla="val 3076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4A2E5C">
                <a:alpha val="2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0500" y="1968500"/>
            <a:ext cx="1397000" cy="1397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8318500" y="3746500"/>
            <a:ext cx="292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轻资产运营模式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318500" y="4445000"/>
            <a:ext cx="2921000" cy="158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1" i="0" u="none" strike="noStrike">
                <a:solidFill>
                  <a:srgbClr val="4A2E5C"/>
                </a:solidFill>
                <a:latin typeface="Noto Sans SC"/>
                <a:ea typeface="Noto Sans SC"/>
                <a:cs typeface="Noto Sans SC"/>
                <a:sym typeface="Noto Sans SC"/>
              </a:rPr>
              <a:t>✦ 功能：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依托线上商城强大供应链，支持“一件代发”模式，无需大量资金囤货。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300" b="1" i="0" u="none" strike="noStrike">
                <a:solidFill>
                  <a:srgbClr val="4A2E5C"/>
                </a:solidFill>
                <a:latin typeface="Noto Sans SC"/>
                <a:ea typeface="Noto Sans SC"/>
                <a:cs typeface="Noto Sans SC"/>
                <a:sym typeface="Noto Sans SC"/>
              </a:rPr>
              <a:t>✦ 效果：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极大降低加盟商的库存积压压力和现金流风险，轻松实现轻资产运营。</a:t>
            </a:r>
            <a:endParaRPr lang="en-US" sz="12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2540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96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02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2794000"/>
            <a:ext cx="1066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投资等级与权益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4191000"/>
            <a:ext cx="1016000" cy="50800"/>
          </a:xfrm>
          <a:prstGeom prst="roundRect">
            <a:avLst>
              <a:gd name="adj" fmla="val 0"/>
            </a:avLst>
          </a:prstGeom>
          <a:solidFill>
            <a:srgbClr val="4A2E5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4826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0" i="1" u="none" strike="noStrike">
                <a:solidFill>
                  <a:srgbClr val="666666"/>
                </a:solidFill>
                <a:latin typeface="Noto Serif SC"/>
                <a:ea typeface="Noto Serif SC"/>
                <a:cs typeface="Noto Serif SC"/>
                <a:sym typeface="Noto Serif SC"/>
              </a:rPr>
              <a:t>Investment Grades &amp; Rights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三级加盟模式，灵活投资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4A2E5C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651000"/>
            <a:ext cx="3302000" cy="76200"/>
          </a:xfrm>
          <a:prstGeom prst="roundRect">
            <a:avLst>
              <a:gd name="adj" fmla="val 0"/>
            </a:avLst>
          </a:prstGeom>
          <a:solidFill>
            <a:srgbClr val="96969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889000" y="2032000"/>
            <a:ext cx="304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银凤凰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889000" y="2794000"/>
            <a:ext cx="304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总投资额</a:t>
            </a:r>
            <a:r>
              <a:rPr lang="en-US" sz="2800" b="1" i="0" u="none" strike="noStrike">
                <a:solidFill>
                  <a:srgbClr val="969696"/>
                </a:solidFill>
                <a:latin typeface="Noto Sans SC"/>
                <a:ea typeface="Noto Sans SC"/>
                <a:cs typeface="Noto Sans SC"/>
                <a:sym typeface="Noto Sans SC"/>
              </a:rPr>
              <a:t>10</a:t>
            </a:r>
            <a:r>
              <a:rPr lang="en-US" sz="1600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万元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952500" y="3810000"/>
            <a:ext cx="2921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支持：</a:t>
            </a:r>
            <a:r>
              <a:rPr lang="en-US" sz="1300" b="1" i="0" u="none" strike="noStrike">
                <a:solidFill>
                  <a:srgbClr val="4A2E5C"/>
                </a:solidFill>
                <a:latin typeface="Noto Sans SC"/>
                <a:ea typeface="Noto Sans SC"/>
                <a:cs typeface="Noto Sans SC"/>
                <a:sym typeface="Noto Sans SC"/>
              </a:rPr>
              <a:t>20%货物支持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(价值2万元产品)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权益：免5万加盟费，管理费减免10%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445000" y="1651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4A2E5C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4445000" y="1651000"/>
            <a:ext cx="3302000" cy="76200"/>
          </a:xfrm>
          <a:prstGeom prst="roundRect">
            <a:avLst>
              <a:gd name="adj" fmla="val 0"/>
            </a:avLst>
          </a:prstGeom>
          <a:solidFill>
            <a:srgbClr val="D4AF3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4572000" y="2032000"/>
            <a:ext cx="304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金凤凰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572000" y="2794000"/>
            <a:ext cx="304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总投资额</a:t>
            </a:r>
            <a:r>
              <a:rPr lang="en-US" sz="2800" b="1" i="0" u="none" strike="noStrike">
                <a:solidFill>
                  <a:srgbClr val="D4AF37"/>
                </a:solidFill>
                <a:latin typeface="Noto Sans SC"/>
                <a:ea typeface="Noto Sans SC"/>
                <a:cs typeface="Noto Sans SC"/>
                <a:sym typeface="Noto Sans SC"/>
              </a:rPr>
              <a:t>20</a:t>
            </a:r>
            <a:r>
              <a:rPr lang="en-US" sz="1600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万元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635500" y="3810000"/>
            <a:ext cx="2921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支持：</a:t>
            </a:r>
            <a:r>
              <a:rPr lang="en-US" sz="1300" b="1" i="0" u="none" strike="noStrike">
                <a:solidFill>
                  <a:srgbClr val="4A2E5C"/>
                </a:solidFill>
                <a:latin typeface="Noto Sans SC"/>
                <a:ea typeface="Noto Sans SC"/>
                <a:cs typeface="Noto Sans SC"/>
                <a:sym typeface="Noto Sans SC"/>
              </a:rPr>
              <a:t>35%货物支持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(价值7万元产品)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权益：免5万加盟费，管理费减免15%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8128000" y="1651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FFFFFF">
              <a:alpha val="95000"/>
            </a:srgbClr>
          </a:solidFill>
          <a:ln w="12700" cap="flat" cmpd="sng">
            <a:solidFill>
              <a:srgbClr val="4A2E5C">
                <a:alpha val="15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8128000" y="1651000"/>
            <a:ext cx="3302000" cy="76200"/>
          </a:xfrm>
          <a:prstGeom prst="roundRect">
            <a:avLst>
              <a:gd name="adj" fmla="val 0"/>
            </a:avLst>
          </a:prstGeom>
          <a:solidFill>
            <a:srgbClr val="4A2E5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8255000" y="2032000"/>
            <a:ext cx="304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钻石凤凰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255000" y="2794000"/>
            <a:ext cx="304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总投资额</a:t>
            </a:r>
            <a:r>
              <a:rPr lang="en-US" sz="2800" b="1" i="0" u="none" strike="noStrike">
                <a:solidFill>
                  <a:srgbClr val="4A2E5C"/>
                </a:solidFill>
                <a:latin typeface="Noto Sans SC"/>
                <a:ea typeface="Noto Sans SC"/>
                <a:cs typeface="Noto Sans SC"/>
                <a:sym typeface="Noto Sans SC"/>
              </a:rPr>
              <a:t>30</a:t>
            </a:r>
            <a:r>
              <a:rPr lang="en-US" sz="1600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万元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8318500" y="3810000"/>
            <a:ext cx="2921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支持：</a:t>
            </a:r>
            <a:r>
              <a:rPr lang="en-US" sz="1300" b="1" i="0" u="none" strike="noStrike">
                <a:solidFill>
                  <a:srgbClr val="4A2E5C"/>
                </a:solidFill>
                <a:latin typeface="Noto Sans SC"/>
                <a:ea typeface="Noto Sans SC"/>
                <a:cs typeface="Noto Sans SC"/>
                <a:sym typeface="Noto Sans SC"/>
              </a:rPr>
              <a:t>60%货物支持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(价值18万元产品)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权益：免5万加盟费，管理费减免20%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762000" y="5461000"/>
            <a:ext cx="10668000" cy="1016000"/>
          </a:xfrm>
          <a:prstGeom prst="roundRect">
            <a:avLst>
              <a:gd name="adj" fmla="val 10000"/>
            </a:avLst>
          </a:prstGeom>
          <a:solidFill>
            <a:srgbClr val="4A2E5C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1016000" y="56515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5A465F"/>
                </a:solidFill>
                <a:latin typeface="Noto Sans SC"/>
                <a:ea typeface="Noto Sans SC"/>
                <a:cs typeface="Noto Sans SC"/>
                <a:sym typeface="Noto Sans SC"/>
              </a:rPr>
              <a:t>• 说明：总投资额已包含店铺基础装修、核心设备采购（含冷藏柜、专业陈列架等）及首批高品质产品配货。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200" b="0" i="0" u="none" strike="noStrike">
                <a:solidFill>
                  <a:srgbClr val="5A465F"/>
                </a:solidFill>
                <a:latin typeface="Noto Sans SC"/>
                <a:ea typeface="Noto Sans SC"/>
                <a:cs typeface="Noto Sans SC"/>
                <a:sym typeface="Noto Sans SC"/>
              </a:rPr>
              <a:t>• 管理费按门店月度实际营收比例计提，上述减免政策在签约期内自动生效，无需额外申请。</a:t>
            </a:r>
            <a:endParaRPr lang="en-US" sz="1200" b="0" i="0" u="none" strike="noStrike">
              <a:solidFill>
                <a:srgbClr val="5A465F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889000"/>
            <a:ext cx="2540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03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2794000"/>
            <a:ext cx="762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加盟核心支持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4318000"/>
            <a:ext cx="1016000" cy="76200"/>
          </a:xfrm>
          <a:prstGeom prst="roundRect">
            <a:avLst>
              <a:gd name="adj" fmla="val 0"/>
            </a:avLst>
          </a:prstGeom>
          <a:solidFill>
            <a:srgbClr val="4A2E5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4953000"/>
            <a:ext cx="762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0" i="0" u="none" strike="noStrike">
                <a:solidFill>
                  <a:srgbClr val="5A505F"/>
                </a:solidFill>
                <a:latin typeface="Noto Serif SC"/>
                <a:ea typeface="Noto Serif SC"/>
                <a:cs typeface="Noto Serif SC"/>
                <a:sym typeface="Noto Serif SC"/>
              </a:rPr>
              <a:t>全维度赋能体系 · 助力门店持续盈利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全方位支持，保驾护航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3302000" cy="4572000"/>
          </a:xfrm>
          <a:prstGeom prst="roundRect">
            <a:avLst>
              <a:gd name="adj" fmla="val 4615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8969" b="18969"/>
          <a:stretch>
            <a:fillRect/>
          </a:stretch>
        </p:blipFill>
        <p:spPr>
          <a:xfrm>
            <a:off x="889000" y="1905000"/>
            <a:ext cx="3048000" cy="1778000"/>
          </a:xfrm>
          <a:prstGeom prst="roundRect">
            <a:avLst>
              <a:gd name="adj" fmla="val 5714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889000" y="3937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品牌赋能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952500" y="4572000"/>
            <a:ext cx="2921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● 共享品牌资产：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共享“乡村凤凰”品牌商标、VI系统及品牌故事，快速建立品牌认知。</a:t>
            </a:r>
            <a:endParaRPr lang="en-US" sz="1100"/>
          </a:p>
          <a:p>
            <a:pPr indent="0" algn="l">
              <a:lnSpc>
                <a:spcPct val="117000"/>
              </a:lnSpc>
              <a:spcBef>
                <a:spcPts val="800"/>
              </a:spcBef>
            </a:pPr>
            <a:r>
              <a:rPr lang="en-US" sz="13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● 营销素材支持：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定期推送高质量的品牌宣传片、节日及日常产品海报等营销素材。</a:t>
            </a:r>
            <a:endParaRPr lang="en-US" sz="12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445000" y="1651000"/>
            <a:ext cx="3302000" cy="4572000"/>
          </a:xfrm>
          <a:prstGeom prst="roundRect">
            <a:avLst>
              <a:gd name="adj" fmla="val 4615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11111" b="11111"/>
          <a:stretch>
            <a:fillRect/>
          </a:stretch>
        </p:blipFill>
        <p:spPr>
          <a:xfrm>
            <a:off x="4572000" y="1905000"/>
            <a:ext cx="3048000" cy="1778000"/>
          </a:xfrm>
          <a:prstGeom prst="roundRect">
            <a:avLst>
              <a:gd name="adj" fmla="val 5714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9" name="AutoShape 9"/>
          <p:cNvSpPr/>
          <p:nvPr/>
        </p:nvSpPr>
        <p:spPr>
          <a:xfrm>
            <a:off x="4572000" y="3937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运营保障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635500" y="4572000"/>
            <a:ext cx="2921000" cy="1460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✓</a:t>
            </a:r>
            <a:r>
              <a:rPr lang="en-US" sz="1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专业选址评估：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免费提供评估，优先推荐优质商业及社区商圈。</a:t>
            </a:r>
            <a:endParaRPr lang="en-US" sz="1100"/>
          </a:p>
          <a:p>
            <a:pPr indent="0" algn="l">
              <a:lnSpc>
                <a:spcPct val="108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✓</a:t>
            </a:r>
            <a:r>
              <a:rPr lang="en-US" sz="1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一站式筹备：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提供装修、采购指导及开业前7天驻店专业培训。</a:t>
            </a:r>
            <a:endParaRPr lang="en-US" sz="12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08000"/>
              </a:lnSpc>
              <a:spcBef>
                <a:spcPts val="400"/>
              </a:spcBef>
            </a:pP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✓</a:t>
            </a:r>
            <a:r>
              <a:rPr lang="en-US" sz="1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灵活换货：</a:t>
            </a: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滞销品可申请调换（包装完好），有效降低经营风险。</a:t>
            </a:r>
            <a:endParaRPr lang="en-US" sz="12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8128000" y="1651000"/>
            <a:ext cx="3302000" cy="4572000"/>
          </a:xfrm>
          <a:prstGeom prst="roundRect">
            <a:avLst>
              <a:gd name="adj" fmla="val 4615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8255000" y="1905000"/>
            <a:ext cx="3048000" cy="1778000"/>
          </a:xfrm>
          <a:prstGeom prst="roundRect">
            <a:avLst>
              <a:gd name="adj" fmla="val 5714"/>
            </a:avLst>
          </a:prstGeom>
          <a:solidFill>
            <a:srgbClr val="4A2E5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5600" y="2349500"/>
            <a:ext cx="1066800" cy="889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8255000" y="3937000"/>
            <a:ext cx="304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区域保护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318500" y="4572000"/>
            <a:ext cx="2921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严格区域划分，保障独家权益</a:t>
            </a:r>
            <a:endParaRPr lang="en-US" sz="1100"/>
          </a:p>
          <a:p>
            <a:pPr indent="0" algn="just">
              <a:lnSpc>
                <a:spcPct val="117000"/>
              </a:lnSpc>
              <a:spcBef>
                <a:spcPts val="600"/>
              </a:spcBef>
            </a:pPr>
            <a:r>
              <a:rPr lang="en-US" sz="12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经济发达沿海区域单店3公里、其他区域5公里半径内不设第二家。从根本上保障加盟商在所属区域的独家经营权益，避免恶性竞争。</a:t>
            </a:r>
            <a:endParaRPr lang="en-US" sz="12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erif SC"/>
                <a:ea typeface="Noto Serif SC"/>
                <a:cs typeface="Noto Serif SC"/>
                <a:sym typeface="Noto Serif SC"/>
              </a:rPr>
              <a:t>数字化赋能升级：打造智慧门店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207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2E5C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5909" r="15909"/>
          <a:stretch>
            <a:fillRect/>
          </a:stretch>
        </p:blipFill>
        <p:spPr>
          <a:xfrm>
            <a:off x="1016000" y="2032000"/>
            <a:ext cx="1905000" cy="2794000"/>
          </a:xfrm>
          <a:prstGeom prst="roundRect">
            <a:avLst>
              <a:gd name="adj" fmla="val 5333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3175000" y="2032000"/>
            <a:ext cx="2413000" cy="355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spcAft>
                <a:spcPts val="1600"/>
              </a:spcAft>
              <a:defRPr/>
            </a:pPr>
            <a:r>
              <a:rPr lang="en-US" sz="22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独立线上商城</a:t>
            </a:r>
            <a:endParaRPr lang="en-US" sz="1100"/>
          </a:p>
          <a:p>
            <a:pPr indent="0" algn="l">
              <a:lnSpc>
                <a:spcPct val="108000"/>
              </a:lnSpc>
              <a:spcAft>
                <a:spcPts val="1200"/>
              </a:spcAft>
            </a:pPr>
            <a:r>
              <a:rPr lang="en-US" sz="15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◆ 双平台支持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免费开通独立线上商城，同时支持微店与小程序双平台同步运营，轻松覆盖主流用户渠道。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08000"/>
              </a:lnSpc>
            </a:pPr>
            <a:r>
              <a:rPr lang="en-US" sz="15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◆ 一站式服务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提供精美商城装修模板、标准化商品上架指引及全套运营培训，零基础也能快速上手，省心省力。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223000" y="1651000"/>
            <a:ext cx="5207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4A2E5C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9897" r="19897"/>
          <a:stretch>
            <a:fillRect/>
          </a:stretch>
        </p:blipFill>
        <p:spPr>
          <a:xfrm>
            <a:off x="6477000" y="2032000"/>
            <a:ext cx="1905000" cy="2794000"/>
          </a:xfrm>
          <a:prstGeom prst="roundRect">
            <a:avLst>
              <a:gd name="adj" fmla="val 5333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8" name="AutoShape 8"/>
          <p:cNvSpPr/>
          <p:nvPr/>
        </p:nvSpPr>
        <p:spPr>
          <a:xfrm>
            <a:off x="8636000" y="2032000"/>
            <a:ext cx="2413000" cy="355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spcAft>
                <a:spcPts val="1600"/>
              </a:spcAft>
              <a:defRPr/>
            </a:pPr>
            <a:r>
              <a:rPr lang="en-US" sz="2200" b="1" i="0" u="none" strike="noStrike">
                <a:solidFill>
                  <a:srgbClr val="4A2E5C"/>
                </a:solidFill>
                <a:latin typeface="Noto Serif SC"/>
                <a:ea typeface="Noto Serif SC"/>
                <a:cs typeface="Noto Serif SC"/>
                <a:sym typeface="Noto Serif SC"/>
              </a:rPr>
              <a:t>LBS 智能匹配</a:t>
            </a:r>
            <a:endParaRPr lang="en-US" sz="1100"/>
          </a:p>
          <a:p>
            <a:pPr indent="0" algn="l">
              <a:lnSpc>
                <a:spcPct val="108000"/>
              </a:lnSpc>
              <a:spcAft>
                <a:spcPts val="1200"/>
              </a:spcAft>
            </a:pPr>
            <a:r>
              <a:rPr lang="en-US" sz="15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◆ 精准引流到店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支持“线上下单+线下提货”模式，利用LBS定位技术自动匹配并推荐最近门店，将线上流量转化为线下客流。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indent="0" algn="l">
              <a:lnSpc>
                <a:spcPct val="108000"/>
              </a:lnSpc>
            </a:pPr>
            <a:r>
              <a:rPr lang="en-US" sz="15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◆ 共享全国流量池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无缝接入总部会员管理系统，共享品牌全国会员流量，打破地域限制，为单店持续注入新客源。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2735</Words>
  <Application>WPS 演示</Application>
  <PresentationFormat/>
  <Paragraphs>245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Arial</vt:lpstr>
      <vt:lpstr>Noto Serif SC</vt:lpstr>
      <vt:lpstr>Segoe Print</vt:lpstr>
      <vt:lpstr>Noto Sans SC</vt:lpstr>
      <vt:lpstr>微软雅黑</vt:lpstr>
      <vt:lpstr>Arial Unicode MS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罗-对话✅中国梦</cp:lastModifiedBy>
  <cp:revision>2</cp:revision>
  <dcterms:created xsi:type="dcterms:W3CDTF">2026-05-09T05:18:00Z</dcterms:created>
  <dcterms:modified xsi:type="dcterms:W3CDTF">2026-05-09T05:31:08Z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8F66CCA409D241848C528F5D4473C32D_12</vt:lpwstr>
  </property>
  <property fmtid="{D5CDD505-2E9C-101B-9397-08002B2CF9AE}" pid="3" name="KSOProductBuildVer">
    <vt:lpwstr>2052-12.1.0.25225</vt:lpwstr>
  </property>
</Properties>
</file>