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media/image16.svg" ContentType="image/svg+xml"/>
  <Override PartName="/ppt/media/image19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6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0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0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尊敬的各位来宾，欢迎参加乡村凤凰·中国雾茶加盟招商会。今天，我们将共同探讨一个融合了千年茶文化与现代商业智慧的独特机遇。我们将向您展示，如何通过“乡村凤凰”这一品牌，将源自贵州都匀云雾山中的珍稀好茶，带向更广阔的市场，实现“一片叶子富一方百姓”的宏伟愿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深知，每一位加盟商都是品牌最宝贵的财富。因此，我们设立了“茶文化传播者”计划。当您成功推荐新的加盟商时，不仅能获得直接的现金奖励，还能从二级推荐中持续获益。此外，我们还设立了文化贡献奖，奖励那些积极传播茶文化的优秀伙伴，让您在收获财富的同时，也收获行业的认可与尊重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寻找的不仅仅是投资者，更是志同道合的伙伴。我们希望您年满25周岁，真心热爱茶文化，并拥有一个合适的经营场所。更重要的是，我们希望您能认同我们的品牌理念，理解我们产品的独特价值。我们尤其欢迎有文化创意或旅游服务经验的朋友加入，我们相信，共同的价值观是合作成功的基石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合作流程清晰透明，从提交申请到开业运营，每一步都有专业团队为您指导。我们提供长达5年的合同期和优先续约权，体现了我们长期合作的诚意。更重要的是，我们设立了完善的风险保障机制，包括每年的免费产品升级和滞销茶品原价回收政策，让您的投资更加稳健，经营更加安心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就是我们的核心产品——中国雾茶。大家可以看到，它的干茶条索紧细，白毫显露。冲泡后，茶汤清澈明亮，口感鲜爽醇厚。这不仅仅是一杯茶，更是大自然与匠心工艺的完美结合，是我们能够赢得市场的根本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想重申我们的品牌愿景。我们的目标远不止于商业成功，我们希望通过“一片叶子”，真正实现“富一方百姓”的社会责任。我们希望赋能乡村，传承文化，并将中国雾茶这一瑰宝带向世界。我们寻找的，正是那些与我们有着共同愿景的同行者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如果您对我们的项目感兴趣，欢迎随时通过屏幕上的联系方式与我们取得联系。我们的团队将为您提供更详细的咨询和解答。我们真诚地期待与每一位热爱茶文化的伙伴携手，共同开启这段充满希望的旅程。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我的介绍到此结束，再次感谢各位的聆听。希望今天的分享能为您带来启发。谢谢大家！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方案将分为六个部分。首先，我们将分析当前高端茶叶市场的广阔前景及我们品牌的核心优势。接着，会详细介绍我们的投资等级、加盟支持和奖励机制。之后，我们会明确招商的准入条件和合作流程。希望能让您对我们的项目有一个全面而深入的了解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信心来源于三大核心优势。首先是产地的稀缺性，我们的茶叶源自贵州都匀螺丝壳山，那里独特的高海拔和云雾环境，赋予了茶叶非凡的品质。其次是工艺的独特性，我们传承了布依族的非遗制茶技艺，使得茶叶的氨基酸含量远高于普通绿茶。最后是文化附加值，我们与故宫文创的联名，极大地提升了产品的品牌价值和溢价能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传承文化的同时，我们积极拥抱科技。我们推出了三大数字化升级亮点：通过AR技术让顾客身临其境地感受茶山之美；利用AI茶顾问系统提供个性化服务；并通过创新的“茶客成长计划”小程序，构建一个充满活力的会员社区。这些举措不仅提升了品牌的现代感，更实实在在地带来了销售转化和用户忠诚度的提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，我们将详细介绍本次招商的核心——投资等级与权益。我们为不同需求的投资者设计了灵活的加盟方案，确保每一位合作伙伴都能找到最适合自己的起点。无论是从成本投入、店面规模，还是预期收益，我们都制定了清晰的标准，旨在实现品牌与合作伙伴的双赢，共同在茶行业中开拓出属于我们的一方天地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设置了银凤凰、金凤凰、钻石凤凰三个投资等级，总投资额分别为10万、20万和30万元。值得注意的是，我们提供了极具竞争力的货物支持，最高可达总投资额的60%，这意味着您投入的每一分钱都将高效地转化为店内的优质产品。同时，我们还免除了高额的加盟费，并提供管理费减免，最大限度地降低您的启动成本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一个成功的品牌，离不开强大的总部支持。我们为加盟商提供了全方位的核心支持体系，从品牌到运营，从开业到持续经营，我们将一路相伴。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支持是全方位的。在品牌层面，您将共享我们强大的品牌资产和文化IP。在运营层面，我们提供从选址、设计到培训的一站式服务，并设立了灵活的换货政策。更重要的是，我们承诺严格的区域保护，确保您在所属区域内的独家经营权，让您安心经营，后顾无忧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不仅是卖茶，更是在传播茶文化。为此，我们推出了文化赋能升级计划。通过每月举办的“非遗制茶体验日”，让顾客亲身体验制茶的乐趣。同时，我们开发了专业的茶主题研学课程，积极对接旅游和团建市场，为您的店铺带来源源不断的客流和全新的盈利模式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7.svg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8.svg"/><Relationship Id="rId7" Type="http://schemas.openxmlformats.org/officeDocument/2006/relationships/image" Target="../media/image37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46.svg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52.svg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6.svg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2032000"/>
            <a:ext cx="1066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9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                     乡村</a:t>
            </a:r>
            <a:r>
              <a:rPr lang="en-US" sz="49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凤凰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49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            中国雾茶 </a:t>
            </a:r>
            <a:r>
              <a:rPr lang="en-US" sz="49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· </a:t>
            </a:r>
            <a:r>
              <a:rPr lang="en-US" sz="49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全球共享</a:t>
            </a:r>
            <a:endParaRPr lang="en-US" sz="4900" b="1" i="0" u="none" strike="noStrike">
              <a:solidFill>
                <a:srgbClr val="FFFFFF"/>
              </a:solidFill>
              <a:latin typeface="Noto Serif SC"/>
              <a:ea typeface="Noto Serif SC"/>
              <a:cs typeface="Noto Serif SC"/>
              <a:sym typeface="Noto Serif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62000" y="3429000"/>
            <a:ext cx="1066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64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      加盟连锁店招商方案  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5207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0" i="0" u="none" strike="noStrike" spc="200">
                <a:solidFill>
                  <a:srgbClr val="FFFFFF">
                    <a:alpha val="85098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                    2026 中国雾茶数字化振兴版 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04 渠道拓展奖励机制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“茶文化传播者”计划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28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我们鼓励每一位加盟商成为茶文化的传播者，并为此设立了丰厚的推荐奖励，与您共享品牌成长的价值与荣誉。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3302000"/>
            <a:ext cx="3302000" cy="2794000"/>
          </a:xfrm>
          <a:prstGeom prst="roundRect">
            <a:avLst>
              <a:gd name="adj" fmla="val 5454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5C44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3556000"/>
            <a:ext cx="457200" cy="4572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651000" y="3581400"/>
            <a:ext cx="2159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一级推荐 · 现金激励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4445000"/>
            <a:ext cx="2794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成功推荐 1 家新加盟店签约落地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即可享受其总投资额的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2800" b="1" i="0" u="none" strike="noStrike">
                <a:solidFill>
                  <a:srgbClr val="C2410C"/>
                </a:solidFill>
                <a:latin typeface="Noto Sans SC"/>
                <a:ea typeface="Noto Sans SC"/>
                <a:cs typeface="Noto Sans SC"/>
                <a:sym typeface="Noto Sans SC"/>
              </a:rPr>
              <a:t>7%</a:t>
            </a:r>
            <a:r>
              <a:rPr lang="en-US" sz="14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现金佣金奖励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445000" y="3302000"/>
            <a:ext cx="3302000" cy="2794000"/>
          </a:xfrm>
          <a:prstGeom prst="roundRect">
            <a:avLst>
              <a:gd name="adj" fmla="val 5454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5C44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0" y="3556000"/>
            <a:ext cx="457200" cy="457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334000" y="3581400"/>
            <a:ext cx="2159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二级推荐 · 持续收益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699000" y="4445000"/>
            <a:ext cx="2794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您推荐的加盟商再次推荐新伙伴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您仍可持续享受其总投资额的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2800" b="1" i="0" u="none" strike="noStrike">
                <a:solidFill>
                  <a:srgbClr val="C2410C"/>
                </a:solidFill>
                <a:latin typeface="Noto Sans SC"/>
                <a:ea typeface="Noto Sans SC"/>
                <a:cs typeface="Noto Sans SC"/>
                <a:sym typeface="Noto Sans SC"/>
              </a:rPr>
              <a:t>4%</a:t>
            </a:r>
            <a:r>
              <a:rPr lang="en-US" sz="14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现金佣金奖励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128000" y="3302000"/>
            <a:ext cx="3302000" cy="2794000"/>
          </a:xfrm>
          <a:prstGeom prst="roundRect">
            <a:avLst>
              <a:gd name="adj" fmla="val 5454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5C44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0" y="3556000"/>
            <a:ext cx="457200" cy="4572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9017000" y="3581400"/>
            <a:ext cx="2159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文化贡献 · 荣誉研学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382000" y="4445000"/>
            <a:ext cx="2794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积极组织茶文化推广活动并达标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即可额外获得珍贵的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800" b="1" i="0" u="none" strike="noStrike">
                <a:solidFill>
                  <a:srgbClr val="C2410C"/>
                </a:solidFill>
                <a:latin typeface="Noto Sans SC"/>
                <a:ea typeface="Noto Sans SC"/>
                <a:cs typeface="Noto Sans SC"/>
                <a:sym typeface="Noto Sans SC"/>
              </a:rPr>
              <a:t>“茶山溯源” 研学名额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深入核心茶产区，感受源头魅力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05 招商准入条件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0294" r="10294"/>
          <a:stretch>
            <a:fillRect/>
          </a:stretch>
        </p:blipFill>
        <p:spPr>
          <a:xfrm>
            <a:off x="762000" y="1778000"/>
            <a:ext cx="4572000" cy="4318000"/>
          </a:xfrm>
          <a:prstGeom prst="rect">
            <a:avLst/>
          </a:prstGeom>
          <a:noFill/>
          <a:ln w="508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5842000" y="1778000"/>
            <a:ext cx="5588000" cy="2032000"/>
          </a:xfrm>
          <a:prstGeom prst="roundRect">
            <a:avLst>
              <a:gd name="adj" fmla="val 7500"/>
            </a:avLst>
          </a:prstGeom>
          <a:solidFill>
            <a:srgbClr val="FCFCFA">
              <a:alpha val="95000"/>
            </a:srgbClr>
          </a:solidFill>
          <a:ln w="12700" cap="flat" cmpd="sng">
            <a:solidFill>
              <a:srgbClr val="4A5C44">
                <a:alpha val="7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0320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604000" y="2006600"/>
            <a:ext cx="444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基础资质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096000" y="2667000"/>
            <a:ext cx="508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44444"/>
                </a:solidFill>
                <a:latin typeface="Noto Sans SC"/>
                <a:ea typeface="Noto Sans SC"/>
                <a:cs typeface="Noto Sans SC"/>
                <a:sym typeface="Noto Sans SC"/>
              </a:rPr>
              <a:t>• 申请人年满25周岁，真心热爱茶文化，愿与品牌共同深耕细作。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400" b="0" i="0" u="none" strike="noStrike">
                <a:solidFill>
                  <a:srgbClr val="444444"/>
                </a:solidFill>
                <a:latin typeface="Noto Sans SC"/>
                <a:ea typeface="Noto Sans SC"/>
                <a:cs typeface="Noto Sans SC"/>
                <a:sym typeface="Noto Sans SC"/>
              </a:rPr>
              <a:t>• 具备独立经营场所，面积不低于50㎡，且具备浓厚的茶文化空间氛围。</a:t>
            </a:r>
            <a:endParaRPr lang="en-US" sz="1400" b="0" i="0" u="none" strike="noStrike">
              <a:solidFill>
                <a:srgbClr val="444444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5842000" y="4064000"/>
            <a:ext cx="5588000" cy="2413000"/>
          </a:xfrm>
          <a:prstGeom prst="roundRect">
            <a:avLst>
              <a:gd name="adj" fmla="val 6315"/>
            </a:avLst>
          </a:prstGeom>
          <a:solidFill>
            <a:srgbClr val="FCFCFA">
              <a:alpha val="95000"/>
            </a:srgbClr>
          </a:solidFill>
          <a:ln w="12700" cap="flat" cmpd="sng">
            <a:solidFill>
              <a:srgbClr val="4A5C44">
                <a:alpha val="7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4318000"/>
            <a:ext cx="355600" cy="355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6604000" y="4292600"/>
            <a:ext cx="444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能力与价值观要求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096000" y="4953000"/>
            <a:ext cx="5080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3000"/>
              </a:lnSpc>
              <a:defRPr/>
            </a:pPr>
            <a:r>
              <a:rPr lang="en-US" sz="1300" b="0" i="0" u="none" strike="noStrike">
                <a:solidFill>
                  <a:srgbClr val="444444"/>
                </a:solidFill>
                <a:latin typeface="Noto Sans SC"/>
                <a:ea typeface="Noto Sans SC"/>
                <a:cs typeface="Noto Sans SC"/>
                <a:sym typeface="Noto Sans SC"/>
              </a:rPr>
              <a:t>• 高度认同“等你千年·只会懂我这一刻”的品牌理念，理解“中国雾茶”的稀缺性与唯一性。</a:t>
            </a:r>
            <a:endParaRPr lang="en-US" sz="1100"/>
          </a:p>
          <a:p>
            <a:pPr indent="0" algn="l">
              <a:lnSpc>
                <a:spcPct val="113000"/>
              </a:lnSpc>
            </a:pPr>
            <a:r>
              <a:rPr lang="en-US" sz="1300" b="0" i="0" u="none" strike="noStrike">
                <a:solidFill>
                  <a:srgbClr val="444444"/>
                </a:solidFill>
                <a:latin typeface="Noto Sans SC"/>
                <a:ea typeface="Noto Sans SC"/>
                <a:cs typeface="Noto Sans SC"/>
                <a:sym typeface="Noto Sans SC"/>
              </a:rPr>
              <a:t>• 具备文化创意、旅游服务行业相关经验，或具备优质的商业与客户资源者优先。</a:t>
            </a:r>
            <a:endParaRPr lang="en-US" sz="1300" b="0" i="0" u="none" strike="noStrike">
              <a:solidFill>
                <a:srgbClr val="444444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13000"/>
              </a:lnSpc>
            </a:pPr>
            <a:r>
              <a:rPr lang="en-US" sz="1300" b="0" i="0" u="none" strike="noStrike">
                <a:solidFill>
                  <a:srgbClr val="444444"/>
                </a:solidFill>
                <a:latin typeface="Noto Sans SC"/>
                <a:ea typeface="Noto Sans SC"/>
                <a:cs typeface="Noto Sans SC"/>
                <a:sym typeface="Noto Sans SC"/>
              </a:rPr>
              <a:t>• 愿意接受总部的统一管理，并定期参加茶艺研修班，与品牌共同成长。</a:t>
            </a:r>
            <a:endParaRPr lang="en-US" sz="1300" b="0" i="0" u="none" strike="noStrike">
              <a:solidFill>
                <a:srgbClr val="444444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06 合作流程与保障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4699000"/>
          </a:xfrm>
          <a:prstGeom prst="roundRect">
            <a:avLst>
              <a:gd name="adj" fmla="val 3243"/>
            </a:avLst>
          </a:prstGeom>
          <a:solidFill>
            <a:srgbClr val="FFFFFF">
              <a:alpha val="92000"/>
            </a:srgbClr>
          </a:solidFill>
          <a:ln w="12700" cap="flat" cmpd="sng">
            <a:solidFill>
              <a:srgbClr val="4A5C44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778000"/>
            <a:ext cx="4699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▎签约流程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2540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4A5C44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730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提交申请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2159000" y="2540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4A5C44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2159000" y="2730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资质审核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3302000" y="2540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4A5C44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3302000" y="2730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茶山考察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445000" y="2540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4A5C44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445000" y="2730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签订合同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016000" y="3937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4A5C44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1016000" y="4127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支付80%</a:t>
            </a:r>
            <a:br>
              <a:rPr lang="en-US" sz="1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定金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2159000" y="3937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4A5C44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2159000" y="4127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门店筹备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3302000" y="3937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4A5C44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3302000" y="4127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余款结清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4445000" y="3937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4A5C44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4445000" y="4127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defRPr/>
            </a:pPr>
            <a:r>
              <a:rPr lang="en-US" sz="13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开业运营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1016000" y="5334000"/>
            <a:ext cx="444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1" u="none" strike="noStrike">
                <a:solidFill>
                  <a:srgbClr val="646464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“全程专人跟进指导，让开店更省心”</a:t>
            </a:r>
            <a:endParaRPr lang="en-US" sz="1100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 t="20014" b="20014"/>
          <a:stretch>
            <a:fillRect/>
          </a:stretch>
        </p:blipFill>
        <p:spPr>
          <a:xfrm>
            <a:off x="6350000" y="1524000"/>
            <a:ext cx="5080000" cy="2032000"/>
          </a:xfrm>
          <a:prstGeom prst="roundRect">
            <a:avLst>
              <a:gd name="adj" fmla="val 7500"/>
            </a:avLst>
          </a:prstGeom>
          <a:noFill/>
          <a:ln w="254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23" name="AutoShape 23"/>
          <p:cNvSpPr/>
          <p:nvPr/>
        </p:nvSpPr>
        <p:spPr>
          <a:xfrm>
            <a:off x="6350000" y="3810000"/>
            <a:ext cx="5080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92000"/>
            </a:srgbClr>
          </a:solidFill>
          <a:ln w="12700" cap="flat" cmpd="sng">
            <a:solidFill>
              <a:srgbClr val="4A5C44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6604000" y="4000500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▎风险保障</a:t>
            </a:r>
            <a:endParaRPr lang="en-US" sz="1100"/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4000" y="4699000"/>
            <a:ext cx="355600" cy="3556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7112000" y="4635500"/>
            <a:ext cx="12065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长期合作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5年合同期，到期享优先续约权，共筑长期事业。</a:t>
            </a:r>
            <a:endParaRPr lang="en-US" sz="1100" b="0" i="0" u="none" strike="noStrike">
              <a:solidFill>
                <a:srgbClr val="5A5A5A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0" y="4699000"/>
            <a:ext cx="355600" cy="3556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8890000" y="4635500"/>
            <a:ext cx="12065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产品升级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每年2次免费茶品升级，紧跟市场，保持产品竞争力。</a:t>
            </a:r>
            <a:endParaRPr lang="en-US" sz="1100" b="0" i="0" u="none" strike="noStrike">
              <a:solidFill>
                <a:srgbClr val="5A5A5A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0" y="4699000"/>
            <a:ext cx="355600" cy="355600"/>
          </a:xfrm>
          <a:prstGeom prst="rect">
            <a:avLst/>
          </a:prstGeom>
        </p:spPr>
      </p:pic>
      <p:sp>
        <p:nvSpPr>
          <p:cNvPr id="30" name="AutoShape 30"/>
          <p:cNvSpPr/>
          <p:nvPr/>
        </p:nvSpPr>
        <p:spPr>
          <a:xfrm>
            <a:off x="10160000" y="5334000"/>
            <a:ext cx="12065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无忧退出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保质期内滞销茶品可原价回收，降低库存风险。</a:t>
            </a:r>
            <a:endParaRPr lang="en-US" sz="1100" b="0" i="0" u="none" strike="noStrike">
              <a:solidFill>
                <a:srgbClr val="5A5A5A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产品展示：源自云雾的馈赠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2321" r="12321"/>
          <a:stretch>
            <a:fillRect/>
          </a:stretch>
        </p:blipFill>
        <p:spPr>
          <a:xfrm>
            <a:off x="1016000" y="2159000"/>
            <a:ext cx="1778000" cy="3048000"/>
          </a:xfrm>
          <a:prstGeom prst="roundRect">
            <a:avLst>
              <a:gd name="adj" fmla="val 5714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3048000" y="2159000"/>
            <a:ext cx="2667000" cy="304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中国雾茶 · 干茶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200"/>
              </a:spcBef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外观 · APPEARANCE</a:t>
            </a:r>
            <a:endParaRPr lang="en-US" sz="1500" b="1" i="0" u="none" strike="noStrike">
              <a:solidFill>
                <a:srgbClr val="333333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17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条索紧细卷曲，白毫显露，色泽翠绿鲜活，极具观赏价值。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  <a:spcBef>
                <a:spcPts val="1600"/>
              </a:spcBef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特点 · FEATURES</a:t>
            </a:r>
            <a:endParaRPr lang="en-US" sz="1500" b="1" i="0" u="none" strike="noStrike">
              <a:solidFill>
                <a:srgbClr val="333333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17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每一片茶叶都充分吸收了高山云雾的天然精华，整体形态优美，干茶状态下亦有清高香气。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223000" y="1778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0833" r="20833"/>
          <a:stretch>
            <a:fillRect/>
          </a:stretch>
        </p:blipFill>
        <p:spPr>
          <a:xfrm>
            <a:off x="6477000" y="2159000"/>
            <a:ext cx="1778000" cy="3048000"/>
          </a:xfrm>
          <a:prstGeom prst="roundRect">
            <a:avLst>
              <a:gd name="adj" fmla="val 5714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9" name="AutoShape 9"/>
          <p:cNvSpPr/>
          <p:nvPr/>
        </p:nvSpPr>
        <p:spPr>
          <a:xfrm>
            <a:off x="8509000" y="2159000"/>
            <a:ext cx="2667000" cy="304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中国雾茶 · 茶汤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200"/>
              </a:spcBef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色泽 · COLOR</a:t>
            </a:r>
            <a:endParaRPr lang="en-US" sz="1500" b="1" i="0" u="none" strike="noStrike">
              <a:solidFill>
                <a:srgbClr val="333333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17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冲泡后汤色清澈明亮，呈鲜嫩的浅碧绿色，明亮通透，赏心悦目。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  <a:spcBef>
                <a:spcPts val="1600"/>
              </a:spcBef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口感 · TASTE</a:t>
            </a:r>
            <a:endParaRPr lang="en-US" sz="1500" b="1" i="0" u="none" strike="noStrike">
              <a:solidFill>
                <a:srgbClr val="333333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17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滋味鲜爽醇厚，入口顺滑，回甘迅速且持久。富含的天然氨基酸，带来独特的鲜爽口感体验。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品牌愿景：一片叶子富一方百姓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800" b="0" i="0" u="none" strike="noStrike">
                <a:solidFill>
                  <a:srgbClr val="525252"/>
                </a:solidFill>
                <a:latin typeface="Noto Serif SC"/>
                <a:ea typeface="Noto Serif SC"/>
                <a:cs typeface="Noto Serif SC"/>
                <a:sym typeface="Noto Serif SC"/>
              </a:rPr>
              <a:t>我们不仅仅是在经营一个茶叶品牌，更是在践行一项乡村振兴的事业。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667000"/>
            <a:ext cx="3302000" cy="2286000"/>
          </a:xfrm>
          <a:prstGeom prst="roundRect">
            <a:avLst>
              <a:gd name="adj" fmla="val 4444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4A5C44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921000"/>
            <a:ext cx="457200" cy="4572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651000" y="29210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赋能乡村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3683000"/>
            <a:ext cx="2794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A4A4A"/>
                </a:solidFill>
                <a:latin typeface="Noto Sans SC"/>
                <a:ea typeface="Noto Sans SC"/>
                <a:cs typeface="Noto Sans SC"/>
                <a:sym typeface="Noto Sans SC"/>
              </a:rPr>
              <a:t>将贵州都匀的优质茶叶资源转化为可持续的经济发展动力，带动茶农增收，激活乡村造血能力。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445000" y="2667000"/>
            <a:ext cx="3302000" cy="2286000"/>
          </a:xfrm>
          <a:prstGeom prst="roundRect">
            <a:avLst>
              <a:gd name="adj" fmla="val 4444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4A5C44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0" y="2921000"/>
            <a:ext cx="457200" cy="4572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334000" y="29210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传承文化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699000" y="3683000"/>
            <a:ext cx="2794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A4A4A"/>
                </a:solidFill>
                <a:latin typeface="Noto Sans SC"/>
                <a:ea typeface="Noto Sans SC"/>
                <a:cs typeface="Noto Sans SC"/>
                <a:sym typeface="Noto Sans SC"/>
              </a:rPr>
              <a:t>深挖茶文化底蕴，让布依族世代相传的千年非遗制茶技艺，在现代商业文明中焕发新生。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128000" y="2667000"/>
            <a:ext cx="3302000" cy="2286000"/>
          </a:xfrm>
          <a:prstGeom prst="roundRect">
            <a:avLst>
              <a:gd name="adj" fmla="val 4444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4A5C44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0" y="2921000"/>
            <a:ext cx="457200" cy="4572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9017000" y="29210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连接世界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382000" y="3683000"/>
            <a:ext cx="2794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A4A4A"/>
                </a:solidFill>
                <a:latin typeface="Noto Sans SC"/>
                <a:ea typeface="Noto Sans SC"/>
                <a:cs typeface="Noto Sans SC"/>
                <a:sym typeface="Noto Sans SC"/>
              </a:rPr>
              <a:t>通过“乡村凤凰·中国雾茶”项目，让这份来自云雾深处的醇厚与美好，从都匀走向全国，香飘世界。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0" y="5461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33000"/>
              </a:lnSpc>
              <a:defRPr/>
            </a:pPr>
            <a:r>
              <a:rPr lang="en-US" sz="17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诚邀热爱茶文化的伙伴，与我们一起，共筑乡村振兴新图景。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联系我们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共筑乡村振兴新图景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413000"/>
            <a:ext cx="3302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rgbClr val="4A5C44">
                <a:alpha val="3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500" y="2730500"/>
            <a:ext cx="457200" cy="4572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78000" y="2692400"/>
            <a:ext cx="203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8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加盟热线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8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13825741319</a:t>
            </a:r>
            <a:endParaRPr lang="en-US" sz="1800" b="1" i="0" u="none" strike="noStrike">
              <a:solidFill>
                <a:srgbClr val="4A5C44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45000" y="2413000"/>
            <a:ext cx="3302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rgbClr val="4A5C44">
                <a:alpha val="3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500" y="2730500"/>
            <a:ext cx="457200" cy="4572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461000" y="2692400"/>
            <a:ext cx="203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8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官方网站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8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www.rurlarea.com.cn</a:t>
            </a:r>
            <a:endParaRPr lang="en-US" sz="1800" b="1" i="0" u="none" strike="noStrike">
              <a:solidFill>
                <a:srgbClr val="4A5C44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8128000" y="2413000"/>
            <a:ext cx="3302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85000"/>
            </a:srgbClr>
          </a:solidFill>
          <a:ln w="12700" cap="flat" cmpd="sng">
            <a:solidFill>
              <a:srgbClr val="4A5C44">
                <a:alpha val="3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5500" y="2730500"/>
            <a:ext cx="457200" cy="4572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9144000" y="2692400"/>
            <a:ext cx="203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8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总部地址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8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广东省东莞市东城街道鸿福东路6号</a:t>
            </a:r>
            <a:endParaRPr lang="en-US" sz="1800" b="1" i="0" u="none" strike="noStrike">
              <a:solidFill>
                <a:srgbClr val="4A5C44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0" y="5080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6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我们在此，期待与您相遇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4A5C44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4445000" y="2540000"/>
            <a:ext cx="330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感谢聆听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937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 spc="400">
                <a:solidFill>
                  <a:srgbClr val="FFFFFF">
                    <a:alpha val="85098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THANKS FOR LISTENING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5207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0" i="0" u="none" strike="noStrike">
                <a:solidFill>
                  <a:srgbClr val="FFFFFF">
                    <a:alpha val="94902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谢谢大家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  <p:pic>
        <p:nvPicPr>
          <p:cNvPr id="7" name="图片 6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995" y="5718175"/>
            <a:ext cx="1310005" cy="1139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CONTENTS 目录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302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5C44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952500" y="2095500"/>
            <a:ext cx="762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01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905000" y="1905000"/>
            <a:ext cx="1968500" cy="158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市场前景分析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中国高端茶叶市场年增速超18%，三大核心优势奠定品牌基石。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445000" y="1651000"/>
            <a:ext cx="3302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5C44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4635500" y="2095500"/>
            <a:ext cx="762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02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5588000" y="1905000"/>
            <a:ext cx="1968500" cy="158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投资等级与权益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三级加盟模式，灵活投资，尊享丰厚回报与品牌权益。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128000" y="1651000"/>
            <a:ext cx="3302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5C44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8318500" y="2095500"/>
            <a:ext cx="762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03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9271000" y="1905000"/>
            <a:ext cx="1968500" cy="158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加盟核心支持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全方位品牌、运营、文化赋能，为您的事业保驾护航。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62000" y="4191000"/>
            <a:ext cx="3302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5C44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952500" y="4635500"/>
            <a:ext cx="762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04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905000" y="4445000"/>
            <a:ext cx="1968500" cy="158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渠道拓展奖励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创新“茶文化传播者”计划，共享市场拓展红利。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4445000" y="4191000"/>
            <a:ext cx="3302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5C44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4635500" y="4635500"/>
            <a:ext cx="762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05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5588000" y="4445000"/>
            <a:ext cx="1968500" cy="158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招商准入条件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寻找志同道合的伙伴，共同传承与创新茶文化。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8128000" y="4191000"/>
            <a:ext cx="3302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5C44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8318500" y="4635500"/>
            <a:ext cx="762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06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9271000" y="4445000"/>
            <a:ext cx="1968500" cy="158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合作流程与保障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清晰的合作路径与完善的风险保障，让您安心启航。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01 市场前景分析：三大核心优势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302000" cy="4572000"/>
          </a:xfrm>
          <a:prstGeom prst="roundRect">
            <a:avLst>
              <a:gd name="adj" fmla="val 307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11111" b="11111"/>
          <a:stretch>
            <a:fillRect/>
          </a:stretch>
        </p:blipFill>
        <p:spPr>
          <a:xfrm>
            <a:off x="889000" y="1841500"/>
            <a:ext cx="3048000" cy="1778000"/>
          </a:xfrm>
          <a:prstGeom prst="roundRect">
            <a:avLst>
              <a:gd name="adj" fmla="val 4285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889000" y="3810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产地稀缺性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4572000"/>
            <a:ext cx="2921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核心产区：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源自无产区都匀螺丝壳山，海拔1239米，生态优越。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1000"/>
              </a:spcBef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自然环境：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年均云雾日超200天，独特高山气候孕育高品质云雾茶。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45000" y="1651000"/>
            <a:ext cx="3302000" cy="4572000"/>
          </a:xfrm>
          <a:prstGeom prst="roundRect">
            <a:avLst>
              <a:gd name="adj" fmla="val 307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20806" b="20806"/>
          <a:stretch>
            <a:fillRect/>
          </a:stretch>
        </p:blipFill>
        <p:spPr>
          <a:xfrm>
            <a:off x="4572000" y="1841500"/>
            <a:ext cx="3048000" cy="1778000"/>
          </a:xfrm>
          <a:prstGeom prst="roundRect">
            <a:avLst>
              <a:gd name="adj" fmla="val 4285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4572000" y="3810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工艺独特性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35500" y="4572000"/>
            <a:ext cx="2921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非遗技艺：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传承布依族“三炒三揉”古法制茶工艺，匠心独运。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1000"/>
              </a:spcBef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品质卓越：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茶叶氨基酸含量高于普通绿茶30%，滋味鲜爽回甘。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8128000" y="1651000"/>
            <a:ext cx="3302000" cy="4572000"/>
          </a:xfrm>
          <a:prstGeom prst="roundRect">
            <a:avLst>
              <a:gd name="adj" fmla="val 307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8255000" y="1841500"/>
            <a:ext cx="3048000" cy="1778000"/>
          </a:xfrm>
          <a:prstGeom prst="roundRect">
            <a:avLst>
              <a:gd name="adj" fmla="val 5714"/>
            </a:avLst>
          </a:prstGeom>
          <a:solidFill>
            <a:srgbClr val="4A5C44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2400" y="2222500"/>
            <a:ext cx="965200" cy="9652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255000" y="3810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文化附加值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318500" y="4572000"/>
            <a:ext cx="2921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顶级联名：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携手故宫文创联名开发“二十四节气茶”，注入深厚文化底蕴。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1000"/>
              </a:spcBef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高溢价能力：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单盒溢价率高达500%，成功占据高端礼品茶市场定位。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数字化升级亮点：科技赋能茶文化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3302000" cy="4445000"/>
          </a:xfrm>
          <a:prstGeom prst="roundRect">
            <a:avLst>
              <a:gd name="adj" fmla="val 3076"/>
            </a:avLst>
          </a:prstGeom>
          <a:solidFill>
            <a:srgbClr val="FDFCF8">
              <a:alpha val="95000"/>
            </a:srgbClr>
          </a:solidFill>
          <a:ln w="12700" cap="flat" cmpd="sng">
            <a:solidFill>
              <a:srgbClr val="4A5C44">
                <a:alpha val="6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5716" b="5716"/>
          <a:stretch>
            <a:fillRect/>
          </a:stretch>
        </p:blipFill>
        <p:spPr>
          <a:xfrm>
            <a:off x="1016000" y="2032000"/>
            <a:ext cx="2794000" cy="1651000"/>
          </a:xfrm>
          <a:prstGeom prst="roundRect">
            <a:avLst>
              <a:gd name="adj" fmla="val 4615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952500" y="3873500"/>
            <a:ext cx="292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01 / AR 云雾茶田漫游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4699000"/>
            <a:ext cx="2921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✨ 功能亮点：</a:t>
            </a:r>
            <a:r>
              <a:rPr lang="en-US" sz="12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线上商城嵌入AR全景技术，让消费者足不出户，沉浸式体验高山云雾茶山风光与生态。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800"/>
              </a:spcBef>
            </a:pPr>
            <a:r>
              <a:rPr lang="en-US" sz="1200" b="1" i="0" u="none" strike="noStrike">
                <a:solidFill>
                  <a:srgbClr val="C48F38"/>
                </a:solidFill>
                <a:latin typeface="Noto Sans SC"/>
                <a:ea typeface="Noto Sans SC"/>
                <a:cs typeface="Noto Sans SC"/>
                <a:sym typeface="Noto Sans SC"/>
              </a:rPr>
              <a:t>🚀 运营成效：</a:t>
            </a:r>
            <a:r>
              <a:rPr lang="en-US" sz="12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有效提升线上转化率达35%，极大增强用户粘性与品牌文化的深层感知。</a:t>
            </a:r>
            <a:endParaRPr lang="en-US" sz="1200" b="0" i="0" u="none" strike="noStrike">
              <a:solidFill>
                <a:srgbClr val="525252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45000" y="1778000"/>
            <a:ext cx="3302000" cy="4445000"/>
          </a:xfrm>
          <a:prstGeom prst="roundRect">
            <a:avLst>
              <a:gd name="adj" fmla="val 3076"/>
            </a:avLst>
          </a:prstGeom>
          <a:solidFill>
            <a:srgbClr val="FDFCF8">
              <a:alpha val="95000"/>
            </a:srgbClr>
          </a:solidFill>
          <a:ln w="12700" cap="flat" cmpd="sng">
            <a:solidFill>
              <a:srgbClr val="4A5C44">
                <a:alpha val="6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1800" y="2159000"/>
            <a:ext cx="1168400" cy="1168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635500" y="3873500"/>
            <a:ext cx="292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02 / AI 智能茶顾问系统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35500" y="4699000"/>
            <a:ext cx="2921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✨ 功能亮点：</a:t>
            </a:r>
            <a:r>
              <a:rPr lang="en-US" sz="12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总部部署AI分析系统，基于消费者的体质特征、口味偏好与饮茶场景，实时生成个性化的“专属茶方”。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800"/>
              </a:spcBef>
            </a:pPr>
            <a:r>
              <a:rPr lang="en-US" sz="1200" b="1" i="0" u="none" strike="noStrike">
                <a:solidFill>
                  <a:srgbClr val="C48F38"/>
                </a:solidFill>
                <a:latin typeface="Noto Sans SC"/>
                <a:ea typeface="Noto Sans SC"/>
                <a:cs typeface="Noto Sans SC"/>
                <a:sym typeface="Noto Sans SC"/>
              </a:rPr>
              <a:t>🚀 运营成效：</a:t>
            </a:r>
            <a:r>
              <a:rPr lang="en-US" sz="12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显著提升门店服务的专业形象，实现“千人千面”的精准营销，顾客满意度提升明显。</a:t>
            </a:r>
            <a:endParaRPr lang="en-US" sz="1200" b="0" i="0" u="none" strike="noStrike">
              <a:solidFill>
                <a:srgbClr val="525252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8128000" y="1778000"/>
            <a:ext cx="3302000" cy="4445000"/>
          </a:xfrm>
          <a:prstGeom prst="roundRect">
            <a:avLst>
              <a:gd name="adj" fmla="val 3076"/>
            </a:avLst>
          </a:prstGeom>
          <a:solidFill>
            <a:srgbClr val="FDFCF8">
              <a:alpha val="95000"/>
            </a:srgbClr>
          </a:solidFill>
          <a:ln w="12700" cap="flat" cmpd="sng">
            <a:solidFill>
              <a:srgbClr val="4A5C44">
                <a:alpha val="6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t="21219" b="21219"/>
          <a:stretch>
            <a:fillRect/>
          </a:stretch>
        </p:blipFill>
        <p:spPr>
          <a:xfrm>
            <a:off x="8382000" y="2032000"/>
            <a:ext cx="2794000" cy="1651000"/>
          </a:xfrm>
          <a:prstGeom prst="roundRect">
            <a:avLst>
              <a:gd name="adj" fmla="val 4615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4" name="AutoShape 14"/>
          <p:cNvSpPr/>
          <p:nvPr/>
        </p:nvSpPr>
        <p:spPr>
          <a:xfrm>
            <a:off x="8318500" y="3873500"/>
            <a:ext cx="292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03 / 茶客成长计划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318500" y="4699000"/>
            <a:ext cx="2921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✨ 功能亮点：</a:t>
            </a:r>
            <a:r>
              <a:rPr lang="en-US" sz="12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依托会员小程序，设计集签到、答题、分享于一体的趣味任务体系，积分可直接兑换产品与权益。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800"/>
              </a:spcBef>
            </a:pPr>
            <a:r>
              <a:rPr lang="en-US" sz="1200" b="1" i="0" u="none" strike="noStrike">
                <a:solidFill>
                  <a:srgbClr val="C48F38"/>
                </a:solidFill>
                <a:latin typeface="Noto Sans SC"/>
                <a:ea typeface="Noto Sans SC"/>
                <a:cs typeface="Noto Sans SC"/>
                <a:sym typeface="Noto Sans SC"/>
              </a:rPr>
              <a:t>🚀 运营成效：</a:t>
            </a:r>
            <a:r>
              <a:rPr lang="en-US" sz="12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创新推出“茶山认养权”等稀缺权益，极大提升了会员活跃度，成功构建高忠诚度的私域会员池。</a:t>
            </a:r>
            <a:endParaRPr lang="en-US" sz="1200" b="0" i="0" u="none" strike="noStrike">
              <a:solidFill>
                <a:srgbClr val="525252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2032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96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02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2794000"/>
            <a:ext cx="635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投资等级与权益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4191000"/>
            <a:ext cx="1016000" cy="50800"/>
          </a:xfrm>
          <a:prstGeom prst="roundRect">
            <a:avLst>
              <a:gd name="adj" fmla="val 0"/>
            </a:avLst>
          </a:prstGeom>
          <a:solidFill>
            <a:srgbClr val="4A5C4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4826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spc="1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INVESTMENT LEVELS &amp; PARTNER BENEFITS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0" y="4826000"/>
            <a:ext cx="381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r">
              <a:lnSpc>
                <a:spcPct val="125000"/>
              </a:lnSpc>
              <a:defRPr/>
            </a:pPr>
            <a:r>
              <a:rPr lang="en-US" sz="2000" b="0" i="1" u="none" strike="noStrike">
                <a:solidFill>
                  <a:srgbClr val="5A5A5A"/>
                </a:solidFill>
                <a:latin typeface="Noto Serif SC"/>
                <a:ea typeface="Noto Serif SC"/>
                <a:cs typeface="Noto Serif SC"/>
                <a:sym typeface="Noto Serif SC"/>
              </a:rPr>
              <a:t>共筑 · 茶韵新篇</a:t>
            </a:r>
            <a:endParaRPr lang="en-US" sz="1100"/>
          </a:p>
          <a:p>
            <a:pPr indent="0" algn="r">
              <a:lnSpc>
                <a:spcPct val="125000"/>
              </a:lnSpc>
              <a:spcBef>
                <a:spcPts val="800"/>
              </a:spcBef>
            </a:pPr>
            <a:r>
              <a:rPr lang="en-US" sz="1600" b="0" i="0" u="none" strike="noStrike">
                <a:solidFill>
                  <a:srgbClr val="787878"/>
                </a:solidFill>
                <a:latin typeface="Noto Serif SC"/>
                <a:ea typeface="Noto Serif SC"/>
                <a:cs typeface="Noto Serif SC"/>
                <a:sym typeface="Noto Serif SC"/>
              </a:rPr>
              <a:t>共享 · 商业价值</a:t>
            </a:r>
            <a:endParaRPr lang="en-US" sz="1600" b="0" i="0" u="none" strike="noStrike">
              <a:solidFill>
                <a:srgbClr val="787878"/>
              </a:solidFill>
              <a:latin typeface="Noto Serif SC"/>
              <a:ea typeface="Noto Serif SC"/>
              <a:cs typeface="Noto Serif SC"/>
              <a:sym typeface="Noto Serif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三级加盟模式，灵活投资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302000" cy="3683000"/>
          </a:xfrm>
          <a:prstGeom prst="roundRect">
            <a:avLst>
              <a:gd name="adj" fmla="val 307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651000"/>
            <a:ext cx="3302000" cy="889000"/>
          </a:xfrm>
          <a:prstGeom prst="roundRect">
            <a:avLst>
              <a:gd name="adj" fmla="val 11428"/>
            </a:avLst>
          </a:prstGeom>
          <a:solidFill>
            <a:srgbClr val="4A5C4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854200"/>
            <a:ext cx="381000" cy="381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1803400"/>
            <a:ext cx="22860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银凤凰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952500" y="2794000"/>
            <a:ext cx="2921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总投资额：</a:t>
            </a:r>
            <a:r>
              <a:rPr lang="en-US" sz="22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10万元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500"/>
              </a:spcBef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费用支持：</a:t>
            </a: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20% 货物支持</a:t>
            </a:r>
            <a:r>
              <a:rPr lang="en-US" sz="1200" b="0" i="0" u="none" strike="noStrike">
                <a:solidFill>
                  <a:srgbClr val="757575"/>
                </a:solidFill>
                <a:latin typeface="Noto Sans SC"/>
                <a:ea typeface="Noto Sans SC"/>
                <a:cs typeface="Noto Sans SC"/>
                <a:sym typeface="Noto Sans SC"/>
              </a:rPr>
              <a:t>（约2万元茶品）</a:t>
            </a:r>
            <a:endParaRPr lang="en-US" sz="1200" b="0" i="0" u="none" strike="noStrike">
              <a:solidFill>
                <a:srgbClr val="757575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  <a:spcBef>
                <a:spcPts val="1500"/>
              </a:spcBef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附加权益：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• 免除5万元加盟费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• 品牌管理费减免 10%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445000" y="1651000"/>
            <a:ext cx="3302000" cy="3683000"/>
          </a:xfrm>
          <a:prstGeom prst="roundRect">
            <a:avLst>
              <a:gd name="adj" fmla="val 307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445000" y="1651000"/>
            <a:ext cx="3302000" cy="889000"/>
          </a:xfrm>
          <a:prstGeom prst="roundRect">
            <a:avLst>
              <a:gd name="adj" fmla="val 11428"/>
            </a:avLst>
          </a:prstGeom>
          <a:solidFill>
            <a:srgbClr val="B4843D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0" y="1854200"/>
            <a:ext cx="381000" cy="3810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207000" y="1803400"/>
            <a:ext cx="22860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金凤凰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635500" y="2794000"/>
            <a:ext cx="2921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总投资额：</a:t>
            </a:r>
            <a:r>
              <a:rPr lang="en-US" sz="2200" b="1" i="0" u="none" strike="noStrike">
                <a:solidFill>
                  <a:srgbClr val="B4843D"/>
                </a:solidFill>
                <a:latin typeface="Noto Sans SC"/>
                <a:ea typeface="Noto Sans SC"/>
                <a:cs typeface="Noto Sans SC"/>
                <a:sym typeface="Noto Sans SC"/>
              </a:rPr>
              <a:t>20万元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500"/>
              </a:spcBef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费用支持：</a:t>
            </a: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35% 货物支持</a:t>
            </a:r>
            <a:r>
              <a:rPr lang="en-US" sz="1200" b="0" i="0" u="none" strike="noStrike">
                <a:solidFill>
                  <a:srgbClr val="757575"/>
                </a:solidFill>
                <a:latin typeface="Noto Sans SC"/>
                <a:ea typeface="Noto Sans SC"/>
                <a:cs typeface="Noto Sans SC"/>
                <a:sym typeface="Noto Sans SC"/>
              </a:rPr>
              <a:t>（约7万元茶品）</a:t>
            </a:r>
            <a:endParaRPr lang="en-US" sz="1200" b="0" i="0" u="none" strike="noStrike">
              <a:solidFill>
                <a:srgbClr val="757575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  <a:spcBef>
                <a:spcPts val="1500"/>
              </a:spcBef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附加权益：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• 免除5万元加盟费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• 品牌管理费减免 15%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128000" y="1651000"/>
            <a:ext cx="3302000" cy="3683000"/>
          </a:xfrm>
          <a:prstGeom prst="roundRect">
            <a:avLst>
              <a:gd name="adj" fmla="val 307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8128000" y="1651000"/>
            <a:ext cx="3302000" cy="889000"/>
          </a:xfrm>
          <a:prstGeom prst="roundRect">
            <a:avLst>
              <a:gd name="adj" fmla="val 11428"/>
            </a:avLst>
          </a:prstGeom>
          <a:solidFill>
            <a:srgbClr val="69696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0" y="1854200"/>
            <a:ext cx="381000" cy="381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8890000" y="1803400"/>
            <a:ext cx="22860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钻石凤凰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318500" y="2794000"/>
            <a:ext cx="2921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总投资额：</a:t>
            </a:r>
            <a:r>
              <a:rPr lang="en-US" sz="2200" b="1" i="0" u="none" strike="noStrike">
                <a:solidFill>
                  <a:srgbClr val="696969"/>
                </a:solidFill>
                <a:latin typeface="Noto Sans SC"/>
                <a:ea typeface="Noto Sans SC"/>
                <a:cs typeface="Noto Sans SC"/>
                <a:sym typeface="Noto Sans SC"/>
              </a:rPr>
              <a:t>30万元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500"/>
              </a:spcBef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费用支持：</a:t>
            </a: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60% 货物支持</a:t>
            </a:r>
            <a:r>
              <a:rPr lang="en-US" sz="1200" b="0" i="0" u="none" strike="noStrike">
                <a:solidFill>
                  <a:srgbClr val="757575"/>
                </a:solidFill>
                <a:latin typeface="Noto Sans SC"/>
                <a:ea typeface="Noto Sans SC"/>
                <a:cs typeface="Noto Sans SC"/>
                <a:sym typeface="Noto Sans SC"/>
              </a:rPr>
              <a:t>（约18万元茶品）</a:t>
            </a:r>
            <a:endParaRPr lang="en-US" sz="1200" b="0" i="0" u="none" strike="noStrike">
              <a:solidFill>
                <a:srgbClr val="757575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  <a:spcBef>
                <a:spcPts val="1500"/>
              </a:spcBef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附加权益：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• 免除5万元加盟费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• 品牌管理费减免 20%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762000" y="5588000"/>
            <a:ext cx="10668000" cy="1016000"/>
          </a:xfrm>
          <a:prstGeom prst="roundRect">
            <a:avLst>
              <a:gd name="adj" fmla="val 12500"/>
            </a:avLst>
          </a:prstGeom>
          <a:solidFill>
            <a:srgbClr val="F7F7F5">
              <a:alpha val="90000"/>
            </a:srgbClr>
          </a:solidFill>
          <a:ln w="12700" cap="flat" cmpd="sng">
            <a:solidFill>
              <a:srgbClr val="D2D2CD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1016000" y="57404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注：</a:t>
            </a:r>
            <a:r>
              <a:rPr lang="en-US" sz="1200" b="0" i="0" u="none" strike="noStrike">
                <a:solidFill>
                  <a:srgbClr val="5A5A5A"/>
                </a:solidFill>
                <a:latin typeface="Noto Sans SC"/>
                <a:ea typeface="Noto Sans SC"/>
                <a:cs typeface="Noto Sans SC"/>
                <a:sym typeface="Noto Sans SC"/>
              </a:rPr>
              <a:t>总投资额包含店铺装修、专业设备（茶台、冷藏柜、展示柜等）及首批优质茶品；品牌管理费按月度营收比例计提，各等级减免额度签约后自动生效，进一步降低您的启动成本与运营压力。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2540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96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03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2794000"/>
            <a:ext cx="762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加盟核心支持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3937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spc="20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JOINING CORE SUPPORT SYSTEM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4826000"/>
            <a:ext cx="1016000" cy="50800"/>
          </a:xfrm>
          <a:prstGeom prst="roundRect">
            <a:avLst>
              <a:gd name="adj" fmla="val 0"/>
            </a:avLst>
          </a:prstGeom>
          <a:solidFill>
            <a:srgbClr val="4A5C4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5461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erif SC"/>
                <a:ea typeface="Noto Serif SC"/>
                <a:cs typeface="Noto Serif SC"/>
                <a:sym typeface="Noto Serif SC"/>
              </a:rPr>
              <a:t>从品牌赋能到运营护航，从筹备开业到持续经营</a:t>
            </a:r>
            <a:br>
              <a:rPr lang="en-US" sz="1400" b="0" i="0" u="none" strike="noStrike">
                <a:solidFill>
                  <a:srgbClr val="555555"/>
                </a:solidFill>
                <a:latin typeface="Noto Serif SC"/>
                <a:ea typeface="Noto Serif SC"/>
                <a:cs typeface="Noto Serif SC"/>
                <a:sym typeface="Noto Serif SC"/>
              </a:rPr>
            </a:br>
            <a:r>
              <a:rPr lang="en-US" sz="1400" b="0" i="0" u="none" strike="noStrike">
                <a:solidFill>
                  <a:srgbClr val="555555"/>
                </a:solidFill>
                <a:latin typeface="Noto Serif SC"/>
                <a:ea typeface="Noto Serif SC"/>
                <a:cs typeface="Noto Serif SC"/>
                <a:sym typeface="Noto Serif SC"/>
              </a:rPr>
              <a:t>全方位助力加盟商实现商业价值，与品牌共同成长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全方位支持，保驾护航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4102" b="14102"/>
          <a:stretch>
            <a:fillRect/>
          </a:stretch>
        </p:blipFill>
        <p:spPr>
          <a:xfrm>
            <a:off x="762000" y="1651000"/>
            <a:ext cx="3302000" cy="1778000"/>
          </a:xfrm>
          <a:prstGeom prst="roundRect">
            <a:avLst>
              <a:gd name="adj" fmla="val 8571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952500" y="3683000"/>
            <a:ext cx="292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01 / 品牌赋能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952500" y="4318000"/>
            <a:ext cx="457200" cy="38100"/>
          </a:xfrm>
          <a:prstGeom prst="roundRect">
            <a:avLst>
              <a:gd name="adj" fmla="val 0"/>
            </a:avLst>
          </a:prstGeom>
          <a:solidFill>
            <a:srgbClr val="4A5C4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952500" y="4635500"/>
            <a:ext cx="2921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◆ 共享品牌资产：</a:t>
            </a:r>
            <a:r>
              <a:rPr lang="en-US" sz="12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共享“乡村凤凰·中国雾茶”品牌商标、VI系统及非遗茶文化故事，借力品牌势能。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2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◆ 文化IP输出：</a:t>
            </a:r>
            <a:r>
              <a:rPr lang="en-US" sz="12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定期推送《云雾茶人》纪录片、节气茶会等高质量内容，持续丰富品牌内涵与客户粘性。</a:t>
            </a:r>
            <a:endParaRPr lang="en-US" sz="1200" b="0" i="0" u="none" strike="noStrike">
              <a:solidFill>
                <a:srgbClr val="525252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45000" y="1651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2136" b="2136"/>
          <a:stretch>
            <a:fillRect/>
          </a:stretch>
        </p:blipFill>
        <p:spPr>
          <a:xfrm>
            <a:off x="4445000" y="1651000"/>
            <a:ext cx="3302000" cy="1778000"/>
          </a:xfrm>
          <a:prstGeom prst="roundRect">
            <a:avLst>
              <a:gd name="adj" fmla="val 8571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4635500" y="3683000"/>
            <a:ext cx="292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02 / 运营保障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35500" y="4318000"/>
            <a:ext cx="457200" cy="38100"/>
          </a:xfrm>
          <a:prstGeom prst="roundRect">
            <a:avLst>
              <a:gd name="adj" fmla="val 0"/>
            </a:avLst>
          </a:prstGeom>
          <a:solidFill>
            <a:srgbClr val="4A5C4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635500" y="4635500"/>
            <a:ext cx="2921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● 专业选址：</a:t>
            </a:r>
            <a:r>
              <a:rPr lang="en-US" sz="12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免费提供评估，优先推荐景区、文化街区等优质地段。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2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● 一站式筹备：</a:t>
            </a:r>
            <a:r>
              <a:rPr lang="en-US" sz="12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提供茶空间设计及采购指导，开业前10天专业团队驻店培训。</a:t>
            </a:r>
            <a:endParaRPr lang="en-US" sz="1200" b="0" i="0" u="none" strike="noStrike">
              <a:solidFill>
                <a:srgbClr val="525252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2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● 灵活换货：</a:t>
            </a:r>
            <a:r>
              <a:rPr lang="en-US" sz="12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滞销茶品可申请调换（需包装完好），有效降低库存风险。</a:t>
            </a:r>
            <a:endParaRPr lang="en-US" sz="1200" b="0" i="0" u="none" strike="noStrike">
              <a:solidFill>
                <a:srgbClr val="525252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128000" y="1651000"/>
            <a:ext cx="3302000" cy="4699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8128000" y="1651000"/>
            <a:ext cx="3302000" cy="1778000"/>
          </a:xfrm>
          <a:prstGeom prst="roundRect">
            <a:avLst>
              <a:gd name="adj" fmla="val 8571"/>
            </a:avLst>
          </a:prstGeom>
          <a:solidFill>
            <a:srgbClr val="EAEEE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2100" y="2095500"/>
            <a:ext cx="939800" cy="939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318500" y="3683000"/>
            <a:ext cx="292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03 / 区域保护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318500" y="4318000"/>
            <a:ext cx="457200" cy="38100"/>
          </a:xfrm>
          <a:prstGeom prst="roundRect">
            <a:avLst>
              <a:gd name="adj" fmla="val 0"/>
            </a:avLst>
          </a:prstGeom>
          <a:solidFill>
            <a:srgbClr val="4A5C4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8318500" y="4635500"/>
            <a:ext cx="2921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我们承诺为您提供严格的区域独家经营权保护：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800"/>
              </a:spcBef>
            </a:pPr>
            <a:r>
              <a:rPr lang="en-US" sz="12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📍 文化旅游城市：</a:t>
            </a:r>
            <a:r>
              <a:rPr lang="en-US" sz="12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单店2公里半径保护</a:t>
            </a:r>
            <a:endParaRPr lang="en-US" sz="1200" b="0" i="0" u="none" strike="noStrike">
              <a:solidFill>
                <a:srgbClr val="525252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</a:pPr>
            <a:r>
              <a:rPr lang="en-US" sz="1200" b="1" i="0" u="none" strike="noStrike">
                <a:solidFill>
                  <a:srgbClr val="4A5C44"/>
                </a:solidFill>
                <a:latin typeface="Noto Sans SC"/>
                <a:ea typeface="Noto Sans SC"/>
                <a:cs typeface="Noto Sans SC"/>
                <a:sym typeface="Noto Sans SC"/>
              </a:rPr>
              <a:t>📍 其他城市区域：</a:t>
            </a:r>
            <a:r>
              <a:rPr lang="en-US" sz="12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单店5公里半径保护</a:t>
            </a:r>
            <a:endParaRPr lang="en-US" sz="1200" b="0" i="0" u="none" strike="noStrike">
              <a:solidFill>
                <a:srgbClr val="525252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  <a:spcBef>
                <a:spcPts val="800"/>
              </a:spcBef>
            </a:pPr>
            <a:r>
              <a:rPr lang="en-US" sz="1200" b="0" i="0" u="none" strike="noStrike">
                <a:solidFill>
                  <a:srgbClr val="767676"/>
                </a:solidFill>
                <a:latin typeface="Noto Sans SC"/>
                <a:ea typeface="Noto Sans SC"/>
                <a:cs typeface="Noto Sans SC"/>
                <a:sym typeface="Noto Sans SC"/>
              </a:rPr>
              <a:t>保障您的商业利益，避免内部无序竞争。</a:t>
            </a:r>
            <a:endParaRPr lang="en-US" sz="1200" b="0" i="0" u="none" strike="noStrike">
              <a:solidFill>
                <a:srgbClr val="76767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文化赋能升级：打造沉浸式体验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207000" cy="4699000"/>
          </a:xfrm>
          <a:prstGeom prst="roundRect">
            <a:avLst>
              <a:gd name="adj" fmla="val 324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30349" b="30349"/>
          <a:stretch>
            <a:fillRect/>
          </a:stretch>
        </p:blipFill>
        <p:spPr>
          <a:xfrm>
            <a:off x="1016000" y="1905000"/>
            <a:ext cx="4699000" cy="1778000"/>
          </a:xfrm>
          <a:prstGeom prst="roundRect">
            <a:avLst>
              <a:gd name="adj" fmla="val 5714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1016000" y="3937000"/>
            <a:ext cx="469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01 / 非遗制茶体验日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4699000"/>
            <a:ext cx="4699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✦ 活动内容：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每月定期举办，提供布依茶女特色表演、手工炒茶体验、茶艺品鉴等沉浸式茶文化活动，让顾客亲身体验制茶全过程。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✦ 核心价值：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显著增强顾客参与感，深化品牌情感连接与粘性，将线下门店成功打造为区域性的茶文化体验中心与社交打卡地。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223000" y="1651000"/>
            <a:ext cx="5207000" cy="4699000"/>
          </a:xfrm>
          <a:prstGeom prst="roundRect">
            <a:avLst>
              <a:gd name="adj" fmla="val 324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33520" b="33520"/>
          <a:stretch>
            <a:fillRect/>
          </a:stretch>
        </p:blipFill>
        <p:spPr>
          <a:xfrm>
            <a:off x="6477000" y="1905000"/>
            <a:ext cx="4699000" cy="1778000"/>
          </a:xfrm>
          <a:prstGeom prst="roundRect">
            <a:avLst>
              <a:gd name="adj" fmla="val 5714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6477000" y="3937000"/>
            <a:ext cx="469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4A5C44"/>
                </a:solidFill>
                <a:latin typeface="Noto Serif SC"/>
                <a:ea typeface="Noto Serif SC"/>
                <a:cs typeface="Noto Serif SC"/>
                <a:sym typeface="Noto Serif SC"/>
              </a:rPr>
              <a:t>02 / 茶主题研学课程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477000" y="4699000"/>
            <a:ext cx="4699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✦ 课程开发：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精心打造“乡村自驾游+茶文化”深度研学产品，涵盖采茶、制茶、品茶、茶食制作等多维度体验，丰富产品线结构。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✦ 市场对接：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主动与本地旅行社、周边企业及教育机构建立合作，切入团队游、亲子游及企业团建市场，为门店开拓稳定且高客单价的新盈利增长点。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2992</Words>
  <Application>WPS 演示</Application>
  <PresentationFormat/>
  <Paragraphs>261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Arial</vt:lpstr>
      <vt:lpstr>Noto Serif SC</vt:lpstr>
      <vt:lpstr>Segoe Print</vt:lpstr>
      <vt:lpstr>Noto Sans SC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罗-对话✅中国梦</cp:lastModifiedBy>
  <cp:revision>3</cp:revision>
  <dcterms:created xsi:type="dcterms:W3CDTF">2026-05-09T05:10:00Z</dcterms:created>
  <dcterms:modified xsi:type="dcterms:W3CDTF">2026-05-09T05:29:18Z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D538DF31EBAD4B4EAB5B0AAD7F27A4C3_12</vt:lpwstr>
  </property>
</Properties>
</file>